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5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4C8E8"/>
    <a:srgbClr val="5734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horzBarState="maximized">
    <p:restoredLeft sz="16037" autoAdjust="0"/>
    <p:restoredTop sz="94660"/>
  </p:normalViewPr>
  <p:slideViewPr>
    <p:cSldViewPr snapToGrid="0">
      <p:cViewPr varScale="1">
        <p:scale>
          <a:sx n="85" d="100"/>
          <a:sy n="85" d="100"/>
        </p:scale>
        <p:origin x="-102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75" d="100"/>
          <a:sy n="75" d="100"/>
        </p:scale>
        <p:origin x="-2430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DBFDF-9A17-4E00-AEBD-140689F8C42E}" type="datetimeFigureOut">
              <a:rPr lang="en-US" smtClean="0"/>
              <a:t>10/27/2017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857D1-182B-4923-B280-FDF22E19BB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86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857D1-182B-4923-B280-FDF22E19BBA3}" type="slidenum">
              <a:rPr lang="en-US" smtClean="0"/>
              <a:t>1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29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857D1-182B-4923-B280-FDF22E19BBA3}" type="slidenum">
              <a:rPr lang="en-US" smtClean="0"/>
              <a:t>2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85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857D1-182B-4923-B280-FDF22E19BBA3}" type="slidenum">
              <a:rPr lang="en-US" smtClean="0"/>
              <a:t>3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961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857D1-182B-4923-B280-FDF22E19BBA3}" type="slidenum">
              <a:rPr lang="en-US" smtClean="0"/>
              <a:t>4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602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857D1-182B-4923-B280-FDF22E19BBA3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979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857D1-182B-4923-B280-FDF22E19BBA3}" type="slidenum">
              <a:rPr lang="en-US" smtClean="0"/>
              <a:t>6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8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857D1-182B-4923-B280-FDF22E19BBA3}" type="slidenum">
              <a:rPr lang="en-US" smtClean="0"/>
              <a:t>7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25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857D1-182B-4923-B280-FDF22E19BBA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5692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857D1-182B-4923-B280-FDF22E19BBA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670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6315D-3B53-46D6-A075-A3996D611D66}" type="datetime1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87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FF366-7778-4365-A270-BDB8D912C16B}" type="datetime1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76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72D7-2757-46B9-AA59-EFE3D50483C1}" type="datetime1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04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02941" y="2327633"/>
            <a:ext cx="1600200" cy="1600200"/>
          </a:xfrm>
          <a:custGeom>
            <a:avLst/>
            <a:gdLst>
              <a:gd name="connsiteX0" fmla="*/ 800100 w 1600200"/>
              <a:gd name="connsiteY0" fmla="*/ 0 h 1600200"/>
              <a:gd name="connsiteX1" fmla="*/ 1600200 w 1600200"/>
              <a:gd name="connsiteY1" fmla="*/ 800100 h 1600200"/>
              <a:gd name="connsiteX2" fmla="*/ 800100 w 1600200"/>
              <a:gd name="connsiteY2" fmla="*/ 1600200 h 1600200"/>
              <a:gd name="connsiteX3" fmla="*/ 0 w 1600200"/>
              <a:gd name="connsiteY3" fmla="*/ 800100 h 1600200"/>
              <a:gd name="connsiteX4" fmla="*/ 800100 w 1600200"/>
              <a:gd name="connsiteY4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200" h="1600200">
                <a:moveTo>
                  <a:pt x="800100" y="0"/>
                </a:moveTo>
                <a:cubicBezTo>
                  <a:pt x="1241983" y="0"/>
                  <a:pt x="1600200" y="358217"/>
                  <a:pt x="1600200" y="800100"/>
                </a:cubicBezTo>
                <a:cubicBezTo>
                  <a:pt x="1600200" y="1241983"/>
                  <a:pt x="1241983" y="1600200"/>
                  <a:pt x="800100" y="1600200"/>
                </a:cubicBezTo>
                <a:cubicBezTo>
                  <a:pt x="358217" y="1600200"/>
                  <a:pt x="0" y="1241983"/>
                  <a:pt x="0" y="800100"/>
                </a:cubicBezTo>
                <a:cubicBezTo>
                  <a:pt x="0" y="358217"/>
                  <a:pt x="358217" y="0"/>
                  <a:pt x="8001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53362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838200" y="2044700"/>
            <a:ext cx="6794500" cy="3657600"/>
          </a:xfrm>
          <a:custGeom>
            <a:avLst/>
            <a:gdLst>
              <a:gd name="connsiteX0" fmla="*/ 0 w 6794500"/>
              <a:gd name="connsiteY0" fmla="*/ 0 h 3657600"/>
              <a:gd name="connsiteX1" fmla="*/ 6794500 w 6794500"/>
              <a:gd name="connsiteY1" fmla="*/ 0 h 3657600"/>
              <a:gd name="connsiteX2" fmla="*/ 6794500 w 6794500"/>
              <a:gd name="connsiteY2" fmla="*/ 3657600 h 3657600"/>
              <a:gd name="connsiteX3" fmla="*/ 0 w 6794500"/>
              <a:gd name="connsiteY3" fmla="*/ 3657600 h 3657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794500" h="3657600">
                <a:moveTo>
                  <a:pt x="0" y="0"/>
                </a:moveTo>
                <a:lnTo>
                  <a:pt x="6794500" y="0"/>
                </a:lnTo>
                <a:lnTo>
                  <a:pt x="6794500" y="3657600"/>
                </a:lnTo>
                <a:lnTo>
                  <a:pt x="0" y="36576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21409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8651785" y="2260133"/>
            <a:ext cx="2174789" cy="2656702"/>
          </a:xfrm>
          <a:custGeom>
            <a:avLst/>
            <a:gdLst>
              <a:gd name="connsiteX0" fmla="*/ 0 w 2174789"/>
              <a:gd name="connsiteY0" fmla="*/ 0 h 2656702"/>
              <a:gd name="connsiteX1" fmla="*/ 2174789 w 2174789"/>
              <a:gd name="connsiteY1" fmla="*/ 0 h 2656702"/>
              <a:gd name="connsiteX2" fmla="*/ 2174789 w 2174789"/>
              <a:gd name="connsiteY2" fmla="*/ 2656702 h 2656702"/>
              <a:gd name="connsiteX3" fmla="*/ 0 w 2174789"/>
              <a:gd name="connsiteY3" fmla="*/ 2656702 h 265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4789" h="2656702">
                <a:moveTo>
                  <a:pt x="0" y="0"/>
                </a:moveTo>
                <a:lnTo>
                  <a:pt x="2174789" y="0"/>
                </a:lnTo>
                <a:lnTo>
                  <a:pt x="2174789" y="2656702"/>
                </a:lnTo>
                <a:lnTo>
                  <a:pt x="0" y="265670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6223684" y="2260133"/>
            <a:ext cx="2174789" cy="2656702"/>
          </a:xfrm>
          <a:custGeom>
            <a:avLst/>
            <a:gdLst>
              <a:gd name="connsiteX0" fmla="*/ 0 w 2174789"/>
              <a:gd name="connsiteY0" fmla="*/ 0 h 2656702"/>
              <a:gd name="connsiteX1" fmla="*/ 2174789 w 2174789"/>
              <a:gd name="connsiteY1" fmla="*/ 0 h 2656702"/>
              <a:gd name="connsiteX2" fmla="*/ 2174789 w 2174789"/>
              <a:gd name="connsiteY2" fmla="*/ 2656702 h 2656702"/>
              <a:gd name="connsiteX3" fmla="*/ 0 w 2174789"/>
              <a:gd name="connsiteY3" fmla="*/ 2656702 h 265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4789" h="2656702">
                <a:moveTo>
                  <a:pt x="0" y="0"/>
                </a:moveTo>
                <a:lnTo>
                  <a:pt x="2174789" y="0"/>
                </a:lnTo>
                <a:lnTo>
                  <a:pt x="2174789" y="2656702"/>
                </a:lnTo>
                <a:lnTo>
                  <a:pt x="0" y="265670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793527" y="2260133"/>
            <a:ext cx="2174789" cy="2656702"/>
          </a:xfrm>
          <a:custGeom>
            <a:avLst/>
            <a:gdLst>
              <a:gd name="connsiteX0" fmla="*/ 0 w 2174789"/>
              <a:gd name="connsiteY0" fmla="*/ 0 h 2656702"/>
              <a:gd name="connsiteX1" fmla="*/ 2174789 w 2174789"/>
              <a:gd name="connsiteY1" fmla="*/ 0 h 2656702"/>
              <a:gd name="connsiteX2" fmla="*/ 2174789 w 2174789"/>
              <a:gd name="connsiteY2" fmla="*/ 2656702 h 2656702"/>
              <a:gd name="connsiteX3" fmla="*/ 0 w 2174789"/>
              <a:gd name="connsiteY3" fmla="*/ 2656702 h 265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4789" h="2656702">
                <a:moveTo>
                  <a:pt x="0" y="0"/>
                </a:moveTo>
                <a:lnTo>
                  <a:pt x="2174789" y="0"/>
                </a:lnTo>
                <a:lnTo>
                  <a:pt x="2174789" y="2656702"/>
                </a:lnTo>
                <a:lnTo>
                  <a:pt x="0" y="265670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365426" y="2260133"/>
            <a:ext cx="2174789" cy="2656702"/>
          </a:xfrm>
          <a:custGeom>
            <a:avLst/>
            <a:gdLst>
              <a:gd name="connsiteX0" fmla="*/ 0 w 2174789"/>
              <a:gd name="connsiteY0" fmla="*/ 0 h 2656702"/>
              <a:gd name="connsiteX1" fmla="*/ 2174789 w 2174789"/>
              <a:gd name="connsiteY1" fmla="*/ 0 h 2656702"/>
              <a:gd name="connsiteX2" fmla="*/ 2174789 w 2174789"/>
              <a:gd name="connsiteY2" fmla="*/ 2656702 h 2656702"/>
              <a:gd name="connsiteX3" fmla="*/ 0 w 2174789"/>
              <a:gd name="connsiteY3" fmla="*/ 2656702 h 2656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74789" h="2656702">
                <a:moveTo>
                  <a:pt x="0" y="0"/>
                </a:moveTo>
                <a:lnTo>
                  <a:pt x="2174789" y="0"/>
                </a:lnTo>
                <a:lnTo>
                  <a:pt x="2174789" y="2656702"/>
                </a:lnTo>
                <a:lnTo>
                  <a:pt x="0" y="2656702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400" b="0" baseline="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066612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64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16FA9-3832-4492-B9A6-9039D29DB27D}" type="datetime1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9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7391-2BDE-49C6-A9EA-BBF31CB41938}" type="datetime1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967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2A37B-B5C0-4D2A-B317-A2FB918C916F}" type="datetime1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91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58899-E045-49D2-868B-C3B4931C517C}" type="datetime1">
              <a:rPr lang="en-US" smtClean="0"/>
              <a:t>10/27/2017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6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F75D1D-3297-4BEA-8CC4-DE1C21802DCC}" type="datetime1">
              <a:rPr lang="en-US" smtClean="0"/>
              <a:t>10/27/2017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85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72B0D-35E0-4618-AFC8-C535025FA274}" type="datetime1">
              <a:rPr lang="en-US" smtClean="0"/>
              <a:t>10/27/2017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553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6766B-8B5D-4101-9958-48DB0246EFF2}" type="datetime1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46C063D-1A38-475D-8718-658D9F0AD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08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070F6-9147-4F83-B43C-5263C8F34506}" type="datetime1">
              <a:rPr lang="en-US" smtClean="0"/>
              <a:t>10/27/2017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29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DBBCE-FB8A-4AE4-801E-BBB2C575F7A1}" type="datetime1">
              <a:rPr lang="en-US" smtClean="0"/>
              <a:t>10/27/2017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0348410" y="6356350"/>
            <a:ext cx="617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PAGE</a:t>
            </a:r>
            <a:r>
              <a:rPr lang="en-US" sz="1400" b="1" baseline="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 </a:t>
            </a:r>
            <a:endParaRPr lang="en-US" sz="14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947319" y="6356350"/>
            <a:ext cx="425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5C876702-E08E-44EC-B9D1-43F96B0DF4BE}" type="slidenum">
              <a:rPr lang="en-US" sz="1600" b="1" smtClean="0">
                <a:solidFill>
                  <a:schemeClr val="bg1">
                    <a:lumMod val="65000"/>
                  </a:schemeClr>
                </a:solidFill>
                <a:latin typeface="+mn-lt"/>
              </a:rPr>
              <a:pPr algn="ctr"/>
              <a:t>‹#›</a:t>
            </a:fld>
            <a:endParaRPr lang="en-US" sz="1200" b="1" dirty="0">
              <a:solidFill>
                <a:schemeClr val="bg1">
                  <a:lumMod val="65000"/>
                </a:schemeClr>
              </a:solidFill>
              <a:latin typeface="+mn-lt"/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10965951" y="6300924"/>
            <a:ext cx="387849" cy="387849"/>
          </a:xfrm>
          <a:prstGeom prst="ellipse">
            <a:avLst/>
          </a:prstGeom>
          <a:noFill/>
          <a:ln w="63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8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6" t="-1" b="-1289"/>
          <a:stretch/>
        </p:blipFill>
        <p:spPr>
          <a:xfrm>
            <a:off x="-140769" y="-1"/>
            <a:ext cx="12332769" cy="694222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11513" y="606795"/>
            <a:ext cx="3576776" cy="3576776"/>
            <a:chOff x="4499036" y="1776132"/>
            <a:chExt cx="3232028" cy="3232028"/>
          </a:xfrm>
        </p:grpSpPr>
        <p:grpSp>
          <p:nvGrpSpPr>
            <p:cNvPr id="7" name="Group 6"/>
            <p:cNvGrpSpPr/>
            <p:nvPr/>
          </p:nvGrpSpPr>
          <p:grpSpPr>
            <a:xfrm>
              <a:off x="4499036" y="1776132"/>
              <a:ext cx="3232028" cy="3232028"/>
              <a:chOff x="3657309" y="1168891"/>
              <a:chExt cx="4950756" cy="4950756"/>
            </a:xfrm>
          </p:grpSpPr>
          <p:sp>
            <p:nvSpPr>
              <p:cNvPr id="20" name="Isosceles Triangle 19"/>
              <p:cNvSpPr/>
              <p:nvPr/>
            </p:nvSpPr>
            <p:spPr>
              <a:xfrm rot="18900000">
                <a:off x="4950465" y="3376447"/>
                <a:ext cx="3657600" cy="1828800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Isosceles Triangle 20"/>
              <p:cNvSpPr/>
              <p:nvPr/>
            </p:nvSpPr>
            <p:spPr>
              <a:xfrm rot="13500000">
                <a:off x="4950465" y="2083291"/>
                <a:ext cx="3657600" cy="182880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8100000">
                <a:off x="3657309" y="2083291"/>
                <a:ext cx="3657600" cy="1828800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 rot="2700000">
                <a:off x="3657309" y="3376447"/>
                <a:ext cx="3657600" cy="1828800"/>
              </a:xfrm>
              <a:prstGeom prst="triangl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4978857" y="2228716"/>
              <a:ext cx="2224326" cy="2251563"/>
              <a:chOff x="4970105" y="2235350"/>
              <a:chExt cx="2224326" cy="2251563"/>
            </a:xfrm>
          </p:grpSpPr>
          <p:sp>
            <p:nvSpPr>
              <p:cNvPr id="9" name="Rectangle 8"/>
              <p:cNvSpPr/>
              <p:nvPr/>
            </p:nvSpPr>
            <p:spPr>
              <a:xfrm rot="2700000">
                <a:off x="5018166" y="2310648"/>
                <a:ext cx="2176265" cy="2176265"/>
              </a:xfrm>
              <a:prstGeom prst="rect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0" name="Group 4681"/>
              <p:cNvGrpSpPr>
                <a:grpSpLocks noChangeAspect="1"/>
              </p:cNvGrpSpPr>
              <p:nvPr/>
            </p:nvGrpSpPr>
            <p:grpSpPr bwMode="auto">
              <a:xfrm>
                <a:off x="5723170" y="2235350"/>
                <a:ext cx="745663" cy="977328"/>
                <a:chOff x="4576763" y="2260183"/>
                <a:chExt cx="276225" cy="361950"/>
              </a:xfrm>
              <a:solidFill>
                <a:schemeClr val="bg1"/>
              </a:solidFill>
            </p:grpSpPr>
            <p:sp>
              <p:nvSpPr>
                <p:cNvPr id="12" name="Freeform 250"/>
                <p:cNvSpPr>
                  <a:spLocks noChangeArrowheads="1"/>
                </p:cNvSpPr>
                <p:nvPr/>
              </p:nvSpPr>
              <p:spPr bwMode="auto">
                <a:xfrm>
                  <a:off x="4576763" y="2497296"/>
                  <a:ext cx="120650" cy="120650"/>
                </a:xfrm>
                <a:custGeom>
                  <a:avLst/>
                  <a:gdLst>
                    <a:gd name="T0" fmla="*/ 92 w 336"/>
                    <a:gd name="T1" fmla="*/ 0 h 336"/>
                    <a:gd name="T2" fmla="*/ 0 w 336"/>
                    <a:gd name="T3" fmla="*/ 243 h 336"/>
                    <a:gd name="T4" fmla="*/ 159 w 336"/>
                    <a:gd name="T5" fmla="*/ 193 h 336"/>
                    <a:gd name="T6" fmla="*/ 251 w 336"/>
                    <a:gd name="T7" fmla="*/ 335 h 336"/>
                    <a:gd name="T8" fmla="*/ 335 w 336"/>
                    <a:gd name="T9" fmla="*/ 84 h 336"/>
                    <a:gd name="T10" fmla="*/ 251 w 336"/>
                    <a:gd name="T11" fmla="*/ 9 h 336"/>
                    <a:gd name="T12" fmla="*/ 92 w 336"/>
                    <a:gd name="T13" fmla="*/ 0 h 336"/>
                    <a:gd name="T14" fmla="*/ 92 w 336"/>
                    <a:gd name="T15" fmla="*/ 0 h 336"/>
                    <a:gd name="T16" fmla="*/ 92 w 336"/>
                    <a:gd name="T17" fmla="*/ 0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6" h="336">
                      <a:moveTo>
                        <a:pt x="92" y="0"/>
                      </a:moveTo>
                      <a:lnTo>
                        <a:pt x="0" y="243"/>
                      </a:lnTo>
                      <a:lnTo>
                        <a:pt x="159" y="193"/>
                      </a:lnTo>
                      <a:lnTo>
                        <a:pt x="251" y="335"/>
                      </a:lnTo>
                      <a:lnTo>
                        <a:pt x="335" y="84"/>
                      </a:lnTo>
                      <a:lnTo>
                        <a:pt x="251" y="9"/>
                      </a:lnTo>
                      <a:lnTo>
                        <a:pt x="92" y="0"/>
                      </a:lnTo>
                      <a:close/>
                      <a:moveTo>
                        <a:pt x="92" y="0"/>
                      </a:moveTo>
                      <a:lnTo>
                        <a:pt x="9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dirty="0"/>
                </a:p>
              </p:txBody>
            </p:sp>
            <p:sp>
              <p:nvSpPr>
                <p:cNvPr id="13" name="Freeform 251"/>
                <p:cNvSpPr>
                  <a:spLocks noChangeArrowheads="1"/>
                </p:cNvSpPr>
                <p:nvPr/>
              </p:nvSpPr>
              <p:spPr bwMode="auto">
                <a:xfrm>
                  <a:off x="4576763" y="2501483"/>
                  <a:ext cx="120650" cy="120650"/>
                </a:xfrm>
                <a:custGeom>
                  <a:avLst/>
                  <a:gdLst>
                    <a:gd name="T0" fmla="*/ 92 w 336"/>
                    <a:gd name="T1" fmla="*/ 0 h 336"/>
                    <a:gd name="T2" fmla="*/ 0 w 336"/>
                    <a:gd name="T3" fmla="*/ 243 h 336"/>
                    <a:gd name="T4" fmla="*/ 159 w 336"/>
                    <a:gd name="T5" fmla="*/ 193 h 336"/>
                    <a:gd name="T6" fmla="*/ 251 w 336"/>
                    <a:gd name="T7" fmla="*/ 335 h 336"/>
                    <a:gd name="T8" fmla="*/ 335 w 336"/>
                    <a:gd name="T9" fmla="*/ 84 h 336"/>
                    <a:gd name="T10" fmla="*/ 251 w 336"/>
                    <a:gd name="T11" fmla="*/ 9 h 336"/>
                    <a:gd name="T12" fmla="*/ 92 w 336"/>
                    <a:gd name="T13" fmla="*/ 0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6" h="336">
                      <a:moveTo>
                        <a:pt x="92" y="0"/>
                      </a:moveTo>
                      <a:lnTo>
                        <a:pt x="0" y="243"/>
                      </a:lnTo>
                      <a:lnTo>
                        <a:pt x="159" y="193"/>
                      </a:lnTo>
                      <a:lnTo>
                        <a:pt x="251" y="335"/>
                      </a:lnTo>
                      <a:lnTo>
                        <a:pt x="335" y="84"/>
                      </a:lnTo>
                      <a:lnTo>
                        <a:pt x="251" y="9"/>
                      </a:lnTo>
                      <a:lnTo>
                        <a:pt x="92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dirty="0"/>
                </a:p>
              </p:txBody>
            </p:sp>
            <p:sp>
              <p:nvSpPr>
                <p:cNvPr id="14" name="Freeform 252"/>
                <p:cNvSpPr>
                  <a:spLocks noChangeArrowheads="1"/>
                </p:cNvSpPr>
                <p:nvPr/>
              </p:nvSpPr>
              <p:spPr bwMode="auto">
                <a:xfrm>
                  <a:off x="4610100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dirty="0"/>
                </a:p>
              </p:txBody>
            </p:sp>
            <p:sp>
              <p:nvSpPr>
                <p:cNvPr id="15" name="Freeform 253"/>
                <p:cNvSpPr>
                  <a:spLocks noChangeArrowheads="1"/>
                </p:cNvSpPr>
                <p:nvPr/>
              </p:nvSpPr>
              <p:spPr bwMode="auto">
                <a:xfrm>
                  <a:off x="4732338" y="2497296"/>
                  <a:ext cx="120650" cy="120650"/>
                </a:xfrm>
                <a:custGeom>
                  <a:avLst/>
                  <a:gdLst>
                    <a:gd name="T0" fmla="*/ 251 w 336"/>
                    <a:gd name="T1" fmla="*/ 0 h 336"/>
                    <a:gd name="T2" fmla="*/ 84 w 336"/>
                    <a:gd name="T3" fmla="*/ 9 h 336"/>
                    <a:gd name="T4" fmla="*/ 0 w 336"/>
                    <a:gd name="T5" fmla="*/ 84 h 336"/>
                    <a:gd name="T6" fmla="*/ 92 w 336"/>
                    <a:gd name="T7" fmla="*/ 335 h 336"/>
                    <a:gd name="T8" fmla="*/ 176 w 336"/>
                    <a:gd name="T9" fmla="*/ 193 h 336"/>
                    <a:gd name="T10" fmla="*/ 335 w 336"/>
                    <a:gd name="T11" fmla="*/ 243 h 336"/>
                    <a:gd name="T12" fmla="*/ 251 w 336"/>
                    <a:gd name="T13" fmla="*/ 0 h 336"/>
                    <a:gd name="T14" fmla="*/ 251 w 336"/>
                    <a:gd name="T15" fmla="*/ 0 h 336"/>
                    <a:gd name="T16" fmla="*/ 251 w 336"/>
                    <a:gd name="T17" fmla="*/ 0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336" h="336">
                      <a:moveTo>
                        <a:pt x="251" y="0"/>
                      </a:moveTo>
                      <a:lnTo>
                        <a:pt x="84" y="9"/>
                      </a:lnTo>
                      <a:lnTo>
                        <a:pt x="0" y="84"/>
                      </a:lnTo>
                      <a:lnTo>
                        <a:pt x="92" y="335"/>
                      </a:lnTo>
                      <a:lnTo>
                        <a:pt x="176" y="193"/>
                      </a:lnTo>
                      <a:lnTo>
                        <a:pt x="335" y="243"/>
                      </a:lnTo>
                      <a:lnTo>
                        <a:pt x="251" y="0"/>
                      </a:lnTo>
                      <a:close/>
                      <a:moveTo>
                        <a:pt x="251" y="0"/>
                      </a:moveTo>
                      <a:lnTo>
                        <a:pt x="25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dirty="0"/>
                </a:p>
              </p:txBody>
            </p:sp>
            <p:sp>
              <p:nvSpPr>
                <p:cNvPr id="16" name="Freeform 254"/>
                <p:cNvSpPr>
                  <a:spLocks noChangeArrowheads="1"/>
                </p:cNvSpPr>
                <p:nvPr/>
              </p:nvSpPr>
              <p:spPr bwMode="auto">
                <a:xfrm>
                  <a:off x="4732338" y="2501483"/>
                  <a:ext cx="120650" cy="120650"/>
                </a:xfrm>
                <a:custGeom>
                  <a:avLst/>
                  <a:gdLst>
                    <a:gd name="T0" fmla="*/ 251 w 336"/>
                    <a:gd name="T1" fmla="*/ 0 h 336"/>
                    <a:gd name="T2" fmla="*/ 84 w 336"/>
                    <a:gd name="T3" fmla="*/ 9 h 336"/>
                    <a:gd name="T4" fmla="*/ 0 w 336"/>
                    <a:gd name="T5" fmla="*/ 84 h 336"/>
                    <a:gd name="T6" fmla="*/ 92 w 336"/>
                    <a:gd name="T7" fmla="*/ 335 h 336"/>
                    <a:gd name="T8" fmla="*/ 176 w 336"/>
                    <a:gd name="T9" fmla="*/ 193 h 336"/>
                    <a:gd name="T10" fmla="*/ 335 w 336"/>
                    <a:gd name="T11" fmla="*/ 243 h 336"/>
                    <a:gd name="T12" fmla="*/ 251 w 336"/>
                    <a:gd name="T13" fmla="*/ 0 h 3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36" h="336">
                      <a:moveTo>
                        <a:pt x="251" y="0"/>
                      </a:moveTo>
                      <a:lnTo>
                        <a:pt x="84" y="9"/>
                      </a:lnTo>
                      <a:lnTo>
                        <a:pt x="0" y="84"/>
                      </a:lnTo>
                      <a:lnTo>
                        <a:pt x="92" y="335"/>
                      </a:lnTo>
                      <a:lnTo>
                        <a:pt x="176" y="193"/>
                      </a:lnTo>
                      <a:lnTo>
                        <a:pt x="335" y="243"/>
                      </a:lnTo>
                      <a:lnTo>
                        <a:pt x="251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dirty="0"/>
                </a:p>
              </p:txBody>
            </p:sp>
            <p:sp>
              <p:nvSpPr>
                <p:cNvPr id="17" name="Freeform 255"/>
                <p:cNvSpPr>
                  <a:spLocks noChangeArrowheads="1"/>
                </p:cNvSpPr>
                <p:nvPr/>
              </p:nvSpPr>
              <p:spPr bwMode="auto">
                <a:xfrm>
                  <a:off x="4822825" y="2541587"/>
                  <a:ext cx="1588" cy="1587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dirty="0"/>
                </a:p>
              </p:txBody>
            </p:sp>
            <p:sp>
              <p:nvSpPr>
                <p:cNvPr id="18" name="Freeform 256"/>
                <p:cNvSpPr>
                  <a:spLocks noChangeArrowheads="1"/>
                </p:cNvSpPr>
                <p:nvPr/>
              </p:nvSpPr>
              <p:spPr bwMode="auto">
                <a:xfrm>
                  <a:off x="4586288" y="2260183"/>
                  <a:ext cx="261937" cy="258762"/>
                </a:xfrm>
                <a:custGeom>
                  <a:avLst/>
                  <a:gdLst>
                    <a:gd name="T0" fmla="*/ 618 w 728"/>
                    <a:gd name="T1" fmla="*/ 619 h 720"/>
                    <a:gd name="T2" fmla="*/ 627 w 728"/>
                    <a:gd name="T3" fmla="*/ 469 h 720"/>
                    <a:gd name="T4" fmla="*/ 727 w 728"/>
                    <a:gd name="T5" fmla="*/ 360 h 720"/>
                    <a:gd name="T6" fmla="*/ 627 w 728"/>
                    <a:gd name="T7" fmla="*/ 251 h 720"/>
                    <a:gd name="T8" fmla="*/ 618 w 728"/>
                    <a:gd name="T9" fmla="*/ 101 h 720"/>
                    <a:gd name="T10" fmla="*/ 468 w 728"/>
                    <a:gd name="T11" fmla="*/ 92 h 720"/>
                    <a:gd name="T12" fmla="*/ 359 w 728"/>
                    <a:gd name="T13" fmla="*/ 0 h 720"/>
                    <a:gd name="T14" fmla="*/ 250 w 728"/>
                    <a:gd name="T15" fmla="*/ 92 h 720"/>
                    <a:gd name="T16" fmla="*/ 100 w 728"/>
                    <a:gd name="T17" fmla="*/ 101 h 720"/>
                    <a:gd name="T18" fmla="*/ 92 w 728"/>
                    <a:gd name="T19" fmla="*/ 251 h 720"/>
                    <a:gd name="T20" fmla="*/ 0 w 728"/>
                    <a:gd name="T21" fmla="*/ 360 h 720"/>
                    <a:gd name="T22" fmla="*/ 92 w 728"/>
                    <a:gd name="T23" fmla="*/ 469 h 720"/>
                    <a:gd name="T24" fmla="*/ 100 w 728"/>
                    <a:gd name="T25" fmla="*/ 619 h 720"/>
                    <a:gd name="T26" fmla="*/ 250 w 728"/>
                    <a:gd name="T27" fmla="*/ 628 h 720"/>
                    <a:gd name="T28" fmla="*/ 359 w 728"/>
                    <a:gd name="T29" fmla="*/ 719 h 720"/>
                    <a:gd name="T30" fmla="*/ 468 w 728"/>
                    <a:gd name="T31" fmla="*/ 628 h 720"/>
                    <a:gd name="T32" fmla="*/ 618 w 728"/>
                    <a:gd name="T33" fmla="*/ 619 h 720"/>
                    <a:gd name="T34" fmla="*/ 359 w 728"/>
                    <a:gd name="T35" fmla="*/ 561 h 720"/>
                    <a:gd name="T36" fmla="*/ 159 w 728"/>
                    <a:gd name="T37" fmla="*/ 360 h 720"/>
                    <a:gd name="T38" fmla="*/ 359 w 728"/>
                    <a:gd name="T39" fmla="*/ 159 h 720"/>
                    <a:gd name="T40" fmla="*/ 560 w 728"/>
                    <a:gd name="T41" fmla="*/ 360 h 720"/>
                    <a:gd name="T42" fmla="*/ 359 w 728"/>
                    <a:gd name="T43" fmla="*/ 561 h 720"/>
                    <a:gd name="T44" fmla="*/ 359 w 728"/>
                    <a:gd name="T45" fmla="*/ 561 h 720"/>
                    <a:gd name="T46" fmla="*/ 359 w 728"/>
                    <a:gd name="T47" fmla="*/ 561 h 7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728" h="720">
                      <a:moveTo>
                        <a:pt x="618" y="619"/>
                      </a:moveTo>
                      <a:cubicBezTo>
                        <a:pt x="627" y="469"/>
                        <a:pt x="627" y="469"/>
                        <a:pt x="627" y="469"/>
                      </a:cubicBezTo>
                      <a:cubicBezTo>
                        <a:pt x="727" y="360"/>
                        <a:pt x="727" y="360"/>
                        <a:pt x="727" y="360"/>
                      </a:cubicBezTo>
                      <a:cubicBezTo>
                        <a:pt x="627" y="251"/>
                        <a:pt x="627" y="251"/>
                        <a:pt x="627" y="251"/>
                      </a:cubicBezTo>
                      <a:cubicBezTo>
                        <a:pt x="618" y="101"/>
                        <a:pt x="618" y="101"/>
                        <a:pt x="618" y="101"/>
                      </a:cubicBezTo>
                      <a:cubicBezTo>
                        <a:pt x="468" y="92"/>
                        <a:pt x="468" y="92"/>
                        <a:pt x="468" y="92"/>
                      </a:cubicBezTo>
                      <a:cubicBezTo>
                        <a:pt x="359" y="0"/>
                        <a:pt x="359" y="0"/>
                        <a:pt x="359" y="0"/>
                      </a:cubicBezTo>
                      <a:cubicBezTo>
                        <a:pt x="250" y="92"/>
                        <a:pt x="250" y="92"/>
                        <a:pt x="250" y="92"/>
                      </a:cubicBezTo>
                      <a:cubicBezTo>
                        <a:pt x="100" y="101"/>
                        <a:pt x="100" y="101"/>
                        <a:pt x="100" y="101"/>
                      </a:cubicBezTo>
                      <a:cubicBezTo>
                        <a:pt x="92" y="251"/>
                        <a:pt x="92" y="251"/>
                        <a:pt x="92" y="251"/>
                      </a:cubicBezTo>
                      <a:cubicBezTo>
                        <a:pt x="0" y="360"/>
                        <a:pt x="0" y="360"/>
                        <a:pt x="0" y="360"/>
                      </a:cubicBezTo>
                      <a:cubicBezTo>
                        <a:pt x="92" y="469"/>
                        <a:pt x="92" y="469"/>
                        <a:pt x="92" y="469"/>
                      </a:cubicBezTo>
                      <a:cubicBezTo>
                        <a:pt x="100" y="619"/>
                        <a:pt x="100" y="619"/>
                        <a:pt x="100" y="619"/>
                      </a:cubicBezTo>
                      <a:cubicBezTo>
                        <a:pt x="250" y="628"/>
                        <a:pt x="250" y="628"/>
                        <a:pt x="250" y="628"/>
                      </a:cubicBezTo>
                      <a:cubicBezTo>
                        <a:pt x="359" y="719"/>
                        <a:pt x="359" y="719"/>
                        <a:pt x="359" y="719"/>
                      </a:cubicBezTo>
                      <a:cubicBezTo>
                        <a:pt x="468" y="628"/>
                        <a:pt x="468" y="628"/>
                        <a:pt x="468" y="628"/>
                      </a:cubicBezTo>
                      <a:lnTo>
                        <a:pt x="618" y="619"/>
                      </a:lnTo>
                      <a:close/>
                      <a:moveTo>
                        <a:pt x="359" y="561"/>
                      </a:moveTo>
                      <a:cubicBezTo>
                        <a:pt x="250" y="561"/>
                        <a:pt x="159" y="469"/>
                        <a:pt x="159" y="360"/>
                      </a:cubicBezTo>
                      <a:cubicBezTo>
                        <a:pt x="159" y="243"/>
                        <a:pt x="250" y="159"/>
                        <a:pt x="359" y="159"/>
                      </a:cubicBezTo>
                      <a:cubicBezTo>
                        <a:pt x="468" y="159"/>
                        <a:pt x="560" y="243"/>
                        <a:pt x="560" y="360"/>
                      </a:cubicBezTo>
                      <a:cubicBezTo>
                        <a:pt x="560" y="469"/>
                        <a:pt x="468" y="561"/>
                        <a:pt x="359" y="561"/>
                      </a:cubicBezTo>
                      <a:close/>
                      <a:moveTo>
                        <a:pt x="359" y="561"/>
                      </a:moveTo>
                      <a:lnTo>
                        <a:pt x="359" y="5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dirty="0"/>
                </a:p>
              </p:txBody>
            </p:sp>
            <p:sp>
              <p:nvSpPr>
                <p:cNvPr id="19" name="Freeform 259"/>
                <p:cNvSpPr>
                  <a:spLocks noChangeArrowheads="1"/>
                </p:cNvSpPr>
                <p:nvPr/>
              </p:nvSpPr>
              <p:spPr bwMode="auto">
                <a:xfrm>
                  <a:off x="4691063" y="2400299"/>
                  <a:ext cx="1587" cy="1588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2400" dirty="0"/>
                </a:p>
              </p:txBody>
            </p:sp>
          </p:grpSp>
          <p:sp>
            <p:nvSpPr>
              <p:cNvPr id="11" name="TextBox 10"/>
              <p:cNvSpPr txBox="1"/>
              <p:nvPr/>
            </p:nvSpPr>
            <p:spPr>
              <a:xfrm>
                <a:off x="4970105" y="3233673"/>
                <a:ext cx="2157514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600" b="1" dirty="0" smtClean="0">
                    <a:solidFill>
                      <a:schemeClr val="bg1"/>
                    </a:solidFill>
                    <a:latin typeface="+mj-lt"/>
                  </a:rPr>
                  <a:t>Internet của</a:t>
                </a:r>
              </a:p>
              <a:p>
                <a:pPr algn="ctr"/>
                <a:r>
                  <a:rPr lang="en-US" sz="3600" b="1" dirty="0" smtClean="0">
                    <a:solidFill>
                      <a:schemeClr val="bg1"/>
                    </a:solidFill>
                    <a:latin typeface="+mj-lt"/>
                  </a:rPr>
                  <a:t>Vạn Vật</a:t>
                </a:r>
              </a:p>
            </p:txBody>
          </p:sp>
        </p:grpSp>
      </p:grpSp>
      <p:sp>
        <p:nvSpPr>
          <p:cNvPr id="24" name="Rectangle 23"/>
          <p:cNvSpPr/>
          <p:nvPr/>
        </p:nvSpPr>
        <p:spPr>
          <a:xfrm>
            <a:off x="1271007" y="4880576"/>
            <a:ext cx="105537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Người thực hiện: Trần Đào Thị Mỹ An</a:t>
            </a:r>
          </a:p>
          <a:p>
            <a:pPr algn="r"/>
            <a:r>
              <a:rPr lang="en-US" sz="2800" dirty="0" smtClean="0">
                <a:solidFill>
                  <a:schemeClr val="bg1"/>
                </a:solidFill>
              </a:rPr>
              <a:t>Nguyễn Bảo Ngọc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5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2786743" y="627613"/>
            <a:ext cx="6633029" cy="784822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5734AE"/>
                </a:solidFill>
                <a:cs typeface="Lato Regular"/>
              </a:rPr>
              <a:t>Nội dung chính</a:t>
            </a:r>
            <a:endParaRPr lang="id-ID" sz="4800" b="1" dirty="0">
              <a:solidFill>
                <a:srgbClr val="5734AE"/>
              </a:solidFill>
              <a:latin typeface="+mj-lt"/>
              <a:cs typeface="Lato Regular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36360" y="1783979"/>
            <a:ext cx="8281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Những khái niệm trong IoT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Quy trình thực hiện cơ bản của hệ thống IoT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US" sz="3200" dirty="0" smtClean="0"/>
              <a:t>Ứng dụng và ví dụ minh họa</a:t>
            </a:r>
          </a:p>
        </p:txBody>
      </p:sp>
    </p:spTree>
    <p:extLst>
      <p:ext uri="{BB962C8B-B14F-4D97-AF65-F5344CB8AC3E}">
        <p14:creationId xmlns:p14="http://schemas.microsoft.com/office/powerpoint/2010/main" val="4039174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10951" y="1887022"/>
            <a:ext cx="26678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IoT thực ra là gì?</a:t>
            </a:r>
            <a:endParaRPr lang="en-US" sz="2800" b="1" dirty="0"/>
          </a:p>
        </p:txBody>
      </p:sp>
      <p:sp>
        <p:nvSpPr>
          <p:cNvPr id="16" name="Rectangle 15"/>
          <p:cNvSpPr/>
          <p:nvPr/>
        </p:nvSpPr>
        <p:spPr>
          <a:xfrm>
            <a:off x="2780" y="2385896"/>
            <a:ext cx="315030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/>
              <a:t>Là </a:t>
            </a:r>
            <a:r>
              <a:rPr lang="en-US" sz="2800" dirty="0"/>
              <a:t>một hệ thống mạng lưới các thiết bị được kết nối internet, có </a:t>
            </a:r>
            <a:r>
              <a:rPr lang="en-US" sz="2800" dirty="0" smtClean="0"/>
              <a:t>thể </a:t>
            </a:r>
            <a:r>
              <a:rPr lang="en-US" sz="2800" dirty="0"/>
              <a:t>thu thập và trao đổi dữ liệu. </a:t>
            </a:r>
            <a:endParaRPr lang="en-US" sz="28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320932" y="1862676"/>
            <a:ext cx="14835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 smtClean="0"/>
              <a:t>7 yếu tố: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320932" y="2385896"/>
            <a:ext cx="484313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Sự kết nối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Thiết bị IoT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Dữ liệu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Giao tiếp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Sự thông minh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Hành động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Hệ sinh thái</a:t>
            </a:r>
            <a:endParaRPr lang="en-US" sz="2800" dirty="0"/>
          </a:p>
        </p:txBody>
      </p:sp>
      <p:cxnSp>
        <p:nvCxnSpPr>
          <p:cNvPr id="37" name="Straight Connector 36"/>
          <p:cNvCxnSpPr/>
          <p:nvPr/>
        </p:nvCxnSpPr>
        <p:spPr>
          <a:xfrm>
            <a:off x="7086600" y="2148632"/>
            <a:ext cx="0" cy="3193081"/>
          </a:xfrm>
          <a:prstGeom prst="line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Placeholder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" b="6014"/>
          <a:stretch/>
        </p:blipFill>
        <p:spPr>
          <a:xfrm>
            <a:off x="3232469" y="1214683"/>
            <a:ext cx="6088463" cy="5581148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2923320" y="89741"/>
            <a:ext cx="6397612" cy="987156"/>
            <a:chOff x="6095803" y="340861"/>
            <a:chExt cx="12359700" cy="1974311"/>
          </a:xfrm>
        </p:grpSpPr>
        <p:sp>
          <p:nvSpPr>
            <p:cNvPr id="49" name="TextBox 48"/>
            <p:cNvSpPr txBox="1"/>
            <p:nvPr/>
          </p:nvSpPr>
          <p:spPr>
            <a:xfrm>
              <a:off x="6095803" y="340861"/>
              <a:ext cx="12359700" cy="1446533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rgbClr val="5734AE"/>
                  </a:solidFill>
                  <a:cs typeface="Lato Regular"/>
                </a:rPr>
                <a:t>Internet của vạn vật - </a:t>
              </a:r>
              <a:r>
                <a:rPr lang="en-US" sz="4400" b="1" dirty="0" smtClean="0">
                  <a:solidFill>
                    <a:schemeClr val="bg1">
                      <a:lumMod val="65000"/>
                    </a:schemeClr>
                  </a:solidFill>
                  <a:cs typeface="Lato Regular"/>
                </a:rPr>
                <a:t>IoT</a:t>
              </a:r>
              <a:endParaRPr lang="id-ID" sz="4400" b="1" dirty="0">
                <a:solidFill>
                  <a:schemeClr val="bg1">
                    <a:lumMod val="65000"/>
                  </a:schemeClr>
                </a:solidFill>
                <a:latin typeface="+mj-lt"/>
                <a:cs typeface="Lato Regular"/>
              </a:endParaRPr>
            </a:p>
          </p:txBody>
        </p:sp>
        <p:sp>
          <p:nvSpPr>
            <p:cNvPr id="50" name="Subtitle 2"/>
            <p:cNvSpPr txBox="1">
              <a:spLocks/>
            </p:cNvSpPr>
            <p:nvPr/>
          </p:nvSpPr>
          <p:spPr>
            <a:xfrm>
              <a:off x="6448060" y="1476056"/>
              <a:ext cx="11655185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/>
                  <a:cs typeface="Lato Light"/>
                </a:rPr>
                <a:t>Khái niệm</a:t>
              </a:r>
              <a:endPara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398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86963" y="5656440"/>
            <a:ext cx="9382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Hệ thống IoT cho </a:t>
            </a:r>
            <a:r>
              <a:rPr lang="en-US" sz="2400" dirty="0" smtClean="0"/>
              <a:t>phép</a:t>
            </a:r>
            <a:r>
              <a:rPr lang="en-US" sz="2400" dirty="0"/>
              <a:t> </a:t>
            </a:r>
            <a:r>
              <a:rPr lang="en-US" sz="2400" dirty="0" smtClean="0"/>
              <a:t>kết nối và </a:t>
            </a:r>
            <a:r>
              <a:rPr lang="en-US" sz="2400" dirty="0"/>
              <a:t>điều </a:t>
            </a:r>
            <a:r>
              <a:rPr lang="en-US" sz="2400" dirty="0" smtClean="0"/>
              <a:t>khiển các thiết bị </a:t>
            </a:r>
            <a:r>
              <a:rPr lang="en-US" sz="2400" dirty="0"/>
              <a:t>từ </a:t>
            </a:r>
            <a:r>
              <a:rPr lang="en-US" sz="2400" dirty="0" smtClean="0"/>
              <a:t>xa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Hiệu năng, độ tin cậy và lợi ích kinh tế được tăng cường</a:t>
            </a: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530278" y="6156477"/>
            <a:ext cx="642906" cy="642906"/>
            <a:chOff x="9713092" y="4774046"/>
            <a:chExt cx="612694" cy="612694"/>
          </a:xfrm>
        </p:grpSpPr>
        <p:sp>
          <p:nvSpPr>
            <p:cNvPr id="8" name="Oval 7"/>
            <p:cNvSpPr/>
            <p:nvPr/>
          </p:nvSpPr>
          <p:spPr>
            <a:xfrm>
              <a:off x="9713092" y="4774046"/>
              <a:ext cx="612694" cy="612694"/>
            </a:xfrm>
            <a:prstGeom prst="ellipse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AutoShape 123"/>
            <p:cNvSpPr>
              <a:spLocks noChangeAspect="1"/>
            </p:cNvSpPr>
            <p:nvPr/>
          </p:nvSpPr>
          <p:spPr bwMode="auto">
            <a:xfrm>
              <a:off x="9880645" y="4927680"/>
              <a:ext cx="277587" cy="3054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  <a:extLst/>
          </p:spPr>
          <p:txBody>
            <a:bodyPr lIns="50789" tIns="50789" rIns="50789" bIns="50789" anchor="ctr"/>
            <a:lstStyle/>
            <a:p>
              <a:pPr defTabSz="457098">
                <a:defRPr/>
              </a:pPr>
              <a:endParaRPr lang="es-ES" sz="36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30278" y="5439222"/>
            <a:ext cx="642906" cy="642906"/>
            <a:chOff x="8806197" y="4774046"/>
            <a:chExt cx="612694" cy="612694"/>
          </a:xfrm>
        </p:grpSpPr>
        <p:sp>
          <p:nvSpPr>
            <p:cNvPr id="7" name="Oval 6"/>
            <p:cNvSpPr/>
            <p:nvPr/>
          </p:nvSpPr>
          <p:spPr>
            <a:xfrm>
              <a:off x="8806197" y="4774046"/>
              <a:ext cx="612694" cy="612694"/>
            </a:xfrm>
            <a:prstGeom prst="ellipse">
              <a:avLst/>
            </a:prstGeom>
            <a:noFill/>
            <a:ln w="190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4681"/>
            <p:cNvGrpSpPr>
              <a:grpSpLocks noChangeAspect="1"/>
            </p:cNvGrpSpPr>
            <p:nvPr/>
          </p:nvGrpSpPr>
          <p:grpSpPr bwMode="auto">
            <a:xfrm>
              <a:off x="8978572" y="4896341"/>
              <a:ext cx="267943" cy="351189"/>
              <a:chOff x="4576763" y="2300287"/>
              <a:chExt cx="276225" cy="361950"/>
            </a:xfrm>
            <a:solidFill>
              <a:schemeClr val="accent3"/>
            </a:solidFill>
          </p:grpSpPr>
          <p:sp>
            <p:nvSpPr>
              <p:cNvPr id="27" name="Freeform 250"/>
              <p:cNvSpPr>
                <a:spLocks noChangeArrowheads="1"/>
              </p:cNvSpPr>
              <p:nvPr/>
            </p:nvSpPr>
            <p:spPr bwMode="auto">
              <a:xfrm>
                <a:off x="4576763" y="2541587"/>
                <a:ext cx="120650" cy="120650"/>
              </a:xfrm>
              <a:custGeom>
                <a:avLst/>
                <a:gdLst>
                  <a:gd name="T0" fmla="*/ 92 w 336"/>
                  <a:gd name="T1" fmla="*/ 0 h 336"/>
                  <a:gd name="T2" fmla="*/ 0 w 336"/>
                  <a:gd name="T3" fmla="*/ 243 h 336"/>
                  <a:gd name="T4" fmla="*/ 159 w 336"/>
                  <a:gd name="T5" fmla="*/ 193 h 336"/>
                  <a:gd name="T6" fmla="*/ 251 w 336"/>
                  <a:gd name="T7" fmla="*/ 335 h 336"/>
                  <a:gd name="T8" fmla="*/ 335 w 336"/>
                  <a:gd name="T9" fmla="*/ 84 h 336"/>
                  <a:gd name="T10" fmla="*/ 251 w 336"/>
                  <a:gd name="T11" fmla="*/ 9 h 336"/>
                  <a:gd name="T12" fmla="*/ 92 w 336"/>
                  <a:gd name="T13" fmla="*/ 0 h 336"/>
                  <a:gd name="T14" fmla="*/ 92 w 336"/>
                  <a:gd name="T15" fmla="*/ 0 h 336"/>
                  <a:gd name="T16" fmla="*/ 92 w 336"/>
                  <a:gd name="T1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6" h="336">
                    <a:moveTo>
                      <a:pt x="92" y="0"/>
                    </a:moveTo>
                    <a:lnTo>
                      <a:pt x="0" y="243"/>
                    </a:lnTo>
                    <a:lnTo>
                      <a:pt x="159" y="193"/>
                    </a:lnTo>
                    <a:lnTo>
                      <a:pt x="251" y="335"/>
                    </a:lnTo>
                    <a:lnTo>
                      <a:pt x="335" y="84"/>
                    </a:lnTo>
                    <a:lnTo>
                      <a:pt x="251" y="9"/>
                    </a:lnTo>
                    <a:lnTo>
                      <a:pt x="92" y="0"/>
                    </a:lnTo>
                    <a:close/>
                    <a:moveTo>
                      <a:pt x="92" y="0"/>
                    </a:moveTo>
                    <a:lnTo>
                      <a:pt x="92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/>
              </a:p>
            </p:txBody>
          </p:sp>
          <p:sp>
            <p:nvSpPr>
              <p:cNvPr id="28" name="Freeform 251"/>
              <p:cNvSpPr>
                <a:spLocks noChangeArrowheads="1"/>
              </p:cNvSpPr>
              <p:nvPr/>
            </p:nvSpPr>
            <p:spPr bwMode="auto">
              <a:xfrm>
                <a:off x="4576763" y="2541587"/>
                <a:ext cx="120650" cy="120650"/>
              </a:xfrm>
              <a:custGeom>
                <a:avLst/>
                <a:gdLst>
                  <a:gd name="T0" fmla="*/ 92 w 336"/>
                  <a:gd name="T1" fmla="*/ 0 h 336"/>
                  <a:gd name="T2" fmla="*/ 0 w 336"/>
                  <a:gd name="T3" fmla="*/ 243 h 336"/>
                  <a:gd name="T4" fmla="*/ 159 w 336"/>
                  <a:gd name="T5" fmla="*/ 193 h 336"/>
                  <a:gd name="T6" fmla="*/ 251 w 336"/>
                  <a:gd name="T7" fmla="*/ 335 h 336"/>
                  <a:gd name="T8" fmla="*/ 335 w 336"/>
                  <a:gd name="T9" fmla="*/ 84 h 336"/>
                  <a:gd name="T10" fmla="*/ 251 w 336"/>
                  <a:gd name="T11" fmla="*/ 9 h 336"/>
                  <a:gd name="T12" fmla="*/ 92 w 336"/>
                  <a:gd name="T13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336">
                    <a:moveTo>
                      <a:pt x="92" y="0"/>
                    </a:moveTo>
                    <a:lnTo>
                      <a:pt x="0" y="243"/>
                    </a:lnTo>
                    <a:lnTo>
                      <a:pt x="159" y="193"/>
                    </a:lnTo>
                    <a:lnTo>
                      <a:pt x="251" y="335"/>
                    </a:lnTo>
                    <a:lnTo>
                      <a:pt x="335" y="84"/>
                    </a:lnTo>
                    <a:lnTo>
                      <a:pt x="251" y="9"/>
                    </a:lnTo>
                    <a:lnTo>
                      <a:pt x="92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/>
              </a:p>
            </p:txBody>
          </p:sp>
          <p:sp>
            <p:nvSpPr>
              <p:cNvPr id="29" name="Freeform 252"/>
              <p:cNvSpPr>
                <a:spLocks noChangeArrowheads="1"/>
              </p:cNvSpPr>
              <p:nvPr/>
            </p:nvSpPr>
            <p:spPr bwMode="auto">
              <a:xfrm>
                <a:off x="4610100" y="2541587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/>
              </a:p>
            </p:txBody>
          </p:sp>
          <p:sp>
            <p:nvSpPr>
              <p:cNvPr id="30" name="Freeform 253"/>
              <p:cNvSpPr>
                <a:spLocks noChangeArrowheads="1"/>
              </p:cNvSpPr>
              <p:nvPr/>
            </p:nvSpPr>
            <p:spPr bwMode="auto">
              <a:xfrm>
                <a:off x="4732338" y="2541587"/>
                <a:ext cx="120650" cy="120650"/>
              </a:xfrm>
              <a:custGeom>
                <a:avLst/>
                <a:gdLst>
                  <a:gd name="T0" fmla="*/ 251 w 336"/>
                  <a:gd name="T1" fmla="*/ 0 h 336"/>
                  <a:gd name="T2" fmla="*/ 84 w 336"/>
                  <a:gd name="T3" fmla="*/ 9 h 336"/>
                  <a:gd name="T4" fmla="*/ 0 w 336"/>
                  <a:gd name="T5" fmla="*/ 84 h 336"/>
                  <a:gd name="T6" fmla="*/ 92 w 336"/>
                  <a:gd name="T7" fmla="*/ 335 h 336"/>
                  <a:gd name="T8" fmla="*/ 176 w 336"/>
                  <a:gd name="T9" fmla="*/ 193 h 336"/>
                  <a:gd name="T10" fmla="*/ 335 w 336"/>
                  <a:gd name="T11" fmla="*/ 243 h 336"/>
                  <a:gd name="T12" fmla="*/ 251 w 336"/>
                  <a:gd name="T13" fmla="*/ 0 h 336"/>
                  <a:gd name="T14" fmla="*/ 251 w 336"/>
                  <a:gd name="T15" fmla="*/ 0 h 336"/>
                  <a:gd name="T16" fmla="*/ 251 w 336"/>
                  <a:gd name="T1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6" h="336">
                    <a:moveTo>
                      <a:pt x="251" y="0"/>
                    </a:moveTo>
                    <a:lnTo>
                      <a:pt x="84" y="9"/>
                    </a:lnTo>
                    <a:lnTo>
                      <a:pt x="0" y="84"/>
                    </a:lnTo>
                    <a:lnTo>
                      <a:pt x="92" y="335"/>
                    </a:lnTo>
                    <a:lnTo>
                      <a:pt x="176" y="193"/>
                    </a:lnTo>
                    <a:lnTo>
                      <a:pt x="335" y="243"/>
                    </a:lnTo>
                    <a:lnTo>
                      <a:pt x="251" y="0"/>
                    </a:lnTo>
                    <a:close/>
                    <a:moveTo>
                      <a:pt x="251" y="0"/>
                    </a:moveTo>
                    <a:lnTo>
                      <a:pt x="251" y="0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/>
              </a:p>
            </p:txBody>
          </p:sp>
          <p:sp>
            <p:nvSpPr>
              <p:cNvPr id="31" name="Freeform 254"/>
              <p:cNvSpPr>
                <a:spLocks noChangeArrowheads="1"/>
              </p:cNvSpPr>
              <p:nvPr/>
            </p:nvSpPr>
            <p:spPr bwMode="auto">
              <a:xfrm>
                <a:off x="4732338" y="2541587"/>
                <a:ext cx="120650" cy="120650"/>
              </a:xfrm>
              <a:custGeom>
                <a:avLst/>
                <a:gdLst>
                  <a:gd name="T0" fmla="*/ 251 w 336"/>
                  <a:gd name="T1" fmla="*/ 0 h 336"/>
                  <a:gd name="T2" fmla="*/ 84 w 336"/>
                  <a:gd name="T3" fmla="*/ 9 h 336"/>
                  <a:gd name="T4" fmla="*/ 0 w 336"/>
                  <a:gd name="T5" fmla="*/ 84 h 336"/>
                  <a:gd name="T6" fmla="*/ 92 w 336"/>
                  <a:gd name="T7" fmla="*/ 335 h 336"/>
                  <a:gd name="T8" fmla="*/ 176 w 336"/>
                  <a:gd name="T9" fmla="*/ 193 h 336"/>
                  <a:gd name="T10" fmla="*/ 335 w 336"/>
                  <a:gd name="T11" fmla="*/ 243 h 336"/>
                  <a:gd name="T12" fmla="*/ 251 w 336"/>
                  <a:gd name="T13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6" h="336">
                    <a:moveTo>
                      <a:pt x="251" y="0"/>
                    </a:moveTo>
                    <a:lnTo>
                      <a:pt x="84" y="9"/>
                    </a:lnTo>
                    <a:lnTo>
                      <a:pt x="0" y="84"/>
                    </a:lnTo>
                    <a:lnTo>
                      <a:pt x="92" y="335"/>
                    </a:lnTo>
                    <a:lnTo>
                      <a:pt x="176" y="193"/>
                    </a:lnTo>
                    <a:lnTo>
                      <a:pt x="335" y="243"/>
                    </a:lnTo>
                    <a:lnTo>
                      <a:pt x="251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/>
              </a:p>
            </p:txBody>
          </p:sp>
          <p:sp>
            <p:nvSpPr>
              <p:cNvPr id="32" name="Freeform 255"/>
              <p:cNvSpPr>
                <a:spLocks noChangeArrowheads="1"/>
              </p:cNvSpPr>
              <p:nvPr/>
            </p:nvSpPr>
            <p:spPr bwMode="auto">
              <a:xfrm>
                <a:off x="4822825" y="2541587"/>
                <a:ext cx="1588" cy="158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/>
              </a:p>
            </p:txBody>
          </p:sp>
          <p:sp>
            <p:nvSpPr>
              <p:cNvPr id="33" name="Freeform 256"/>
              <p:cNvSpPr>
                <a:spLocks noChangeArrowheads="1"/>
              </p:cNvSpPr>
              <p:nvPr/>
            </p:nvSpPr>
            <p:spPr bwMode="auto">
              <a:xfrm>
                <a:off x="4586288" y="2300287"/>
                <a:ext cx="261937" cy="258762"/>
              </a:xfrm>
              <a:custGeom>
                <a:avLst/>
                <a:gdLst>
                  <a:gd name="T0" fmla="*/ 618 w 728"/>
                  <a:gd name="T1" fmla="*/ 619 h 720"/>
                  <a:gd name="T2" fmla="*/ 627 w 728"/>
                  <a:gd name="T3" fmla="*/ 469 h 720"/>
                  <a:gd name="T4" fmla="*/ 727 w 728"/>
                  <a:gd name="T5" fmla="*/ 360 h 720"/>
                  <a:gd name="T6" fmla="*/ 627 w 728"/>
                  <a:gd name="T7" fmla="*/ 251 h 720"/>
                  <a:gd name="T8" fmla="*/ 618 w 728"/>
                  <a:gd name="T9" fmla="*/ 101 h 720"/>
                  <a:gd name="T10" fmla="*/ 468 w 728"/>
                  <a:gd name="T11" fmla="*/ 92 h 720"/>
                  <a:gd name="T12" fmla="*/ 359 w 728"/>
                  <a:gd name="T13" fmla="*/ 0 h 720"/>
                  <a:gd name="T14" fmla="*/ 250 w 728"/>
                  <a:gd name="T15" fmla="*/ 92 h 720"/>
                  <a:gd name="T16" fmla="*/ 100 w 728"/>
                  <a:gd name="T17" fmla="*/ 101 h 720"/>
                  <a:gd name="T18" fmla="*/ 92 w 728"/>
                  <a:gd name="T19" fmla="*/ 251 h 720"/>
                  <a:gd name="T20" fmla="*/ 0 w 728"/>
                  <a:gd name="T21" fmla="*/ 360 h 720"/>
                  <a:gd name="T22" fmla="*/ 92 w 728"/>
                  <a:gd name="T23" fmla="*/ 469 h 720"/>
                  <a:gd name="T24" fmla="*/ 100 w 728"/>
                  <a:gd name="T25" fmla="*/ 619 h 720"/>
                  <a:gd name="T26" fmla="*/ 250 w 728"/>
                  <a:gd name="T27" fmla="*/ 628 h 720"/>
                  <a:gd name="T28" fmla="*/ 359 w 728"/>
                  <a:gd name="T29" fmla="*/ 719 h 720"/>
                  <a:gd name="T30" fmla="*/ 468 w 728"/>
                  <a:gd name="T31" fmla="*/ 628 h 720"/>
                  <a:gd name="T32" fmla="*/ 618 w 728"/>
                  <a:gd name="T33" fmla="*/ 619 h 720"/>
                  <a:gd name="T34" fmla="*/ 359 w 728"/>
                  <a:gd name="T35" fmla="*/ 561 h 720"/>
                  <a:gd name="T36" fmla="*/ 159 w 728"/>
                  <a:gd name="T37" fmla="*/ 360 h 720"/>
                  <a:gd name="T38" fmla="*/ 359 w 728"/>
                  <a:gd name="T39" fmla="*/ 159 h 720"/>
                  <a:gd name="T40" fmla="*/ 560 w 728"/>
                  <a:gd name="T41" fmla="*/ 360 h 720"/>
                  <a:gd name="T42" fmla="*/ 359 w 728"/>
                  <a:gd name="T43" fmla="*/ 561 h 720"/>
                  <a:gd name="T44" fmla="*/ 359 w 728"/>
                  <a:gd name="T45" fmla="*/ 561 h 720"/>
                  <a:gd name="T46" fmla="*/ 359 w 728"/>
                  <a:gd name="T47" fmla="*/ 561 h 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28" h="720">
                    <a:moveTo>
                      <a:pt x="618" y="619"/>
                    </a:moveTo>
                    <a:cubicBezTo>
                      <a:pt x="627" y="469"/>
                      <a:pt x="627" y="469"/>
                      <a:pt x="627" y="469"/>
                    </a:cubicBezTo>
                    <a:cubicBezTo>
                      <a:pt x="727" y="360"/>
                      <a:pt x="727" y="360"/>
                      <a:pt x="727" y="360"/>
                    </a:cubicBezTo>
                    <a:cubicBezTo>
                      <a:pt x="627" y="251"/>
                      <a:pt x="627" y="251"/>
                      <a:pt x="627" y="251"/>
                    </a:cubicBezTo>
                    <a:cubicBezTo>
                      <a:pt x="618" y="101"/>
                      <a:pt x="618" y="101"/>
                      <a:pt x="618" y="101"/>
                    </a:cubicBezTo>
                    <a:cubicBezTo>
                      <a:pt x="468" y="92"/>
                      <a:pt x="468" y="92"/>
                      <a:pt x="468" y="92"/>
                    </a:cubicBezTo>
                    <a:cubicBezTo>
                      <a:pt x="359" y="0"/>
                      <a:pt x="359" y="0"/>
                      <a:pt x="359" y="0"/>
                    </a:cubicBezTo>
                    <a:cubicBezTo>
                      <a:pt x="250" y="92"/>
                      <a:pt x="250" y="92"/>
                      <a:pt x="250" y="92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92" y="251"/>
                      <a:pt x="92" y="251"/>
                      <a:pt x="92" y="251"/>
                    </a:cubicBezTo>
                    <a:cubicBezTo>
                      <a:pt x="0" y="360"/>
                      <a:pt x="0" y="360"/>
                      <a:pt x="0" y="360"/>
                    </a:cubicBezTo>
                    <a:cubicBezTo>
                      <a:pt x="92" y="469"/>
                      <a:pt x="92" y="469"/>
                      <a:pt x="92" y="469"/>
                    </a:cubicBezTo>
                    <a:cubicBezTo>
                      <a:pt x="100" y="619"/>
                      <a:pt x="100" y="619"/>
                      <a:pt x="100" y="619"/>
                    </a:cubicBezTo>
                    <a:cubicBezTo>
                      <a:pt x="250" y="628"/>
                      <a:pt x="250" y="628"/>
                      <a:pt x="250" y="628"/>
                    </a:cubicBezTo>
                    <a:cubicBezTo>
                      <a:pt x="359" y="719"/>
                      <a:pt x="359" y="719"/>
                      <a:pt x="359" y="719"/>
                    </a:cubicBezTo>
                    <a:cubicBezTo>
                      <a:pt x="468" y="628"/>
                      <a:pt x="468" y="628"/>
                      <a:pt x="468" y="628"/>
                    </a:cubicBezTo>
                    <a:lnTo>
                      <a:pt x="618" y="619"/>
                    </a:lnTo>
                    <a:close/>
                    <a:moveTo>
                      <a:pt x="359" y="561"/>
                    </a:moveTo>
                    <a:cubicBezTo>
                      <a:pt x="250" y="561"/>
                      <a:pt x="159" y="469"/>
                      <a:pt x="159" y="360"/>
                    </a:cubicBezTo>
                    <a:cubicBezTo>
                      <a:pt x="159" y="243"/>
                      <a:pt x="250" y="159"/>
                      <a:pt x="359" y="159"/>
                    </a:cubicBezTo>
                    <a:cubicBezTo>
                      <a:pt x="468" y="159"/>
                      <a:pt x="560" y="243"/>
                      <a:pt x="560" y="360"/>
                    </a:cubicBezTo>
                    <a:cubicBezTo>
                      <a:pt x="560" y="469"/>
                      <a:pt x="468" y="561"/>
                      <a:pt x="359" y="561"/>
                    </a:cubicBezTo>
                    <a:close/>
                    <a:moveTo>
                      <a:pt x="359" y="561"/>
                    </a:moveTo>
                    <a:lnTo>
                      <a:pt x="359" y="56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/>
              </a:p>
            </p:txBody>
          </p:sp>
          <p:sp>
            <p:nvSpPr>
              <p:cNvPr id="34" name="Freeform 257"/>
              <p:cNvSpPr>
                <a:spLocks noChangeArrowheads="1"/>
              </p:cNvSpPr>
              <p:nvPr/>
            </p:nvSpPr>
            <p:spPr bwMode="auto">
              <a:xfrm>
                <a:off x="4691063" y="2387599"/>
                <a:ext cx="36512" cy="80963"/>
              </a:xfrm>
              <a:custGeom>
                <a:avLst/>
                <a:gdLst>
                  <a:gd name="T0" fmla="*/ 0 w 102"/>
                  <a:gd name="T1" fmla="*/ 33 h 227"/>
                  <a:gd name="T2" fmla="*/ 9 w 102"/>
                  <a:gd name="T3" fmla="*/ 67 h 227"/>
                  <a:gd name="T4" fmla="*/ 50 w 102"/>
                  <a:gd name="T5" fmla="*/ 50 h 227"/>
                  <a:gd name="T6" fmla="*/ 50 w 102"/>
                  <a:gd name="T7" fmla="*/ 226 h 227"/>
                  <a:gd name="T8" fmla="*/ 101 w 102"/>
                  <a:gd name="T9" fmla="*/ 226 h 227"/>
                  <a:gd name="T10" fmla="*/ 101 w 102"/>
                  <a:gd name="T11" fmla="*/ 0 h 227"/>
                  <a:gd name="T12" fmla="*/ 59 w 102"/>
                  <a:gd name="T13" fmla="*/ 0 h 227"/>
                  <a:gd name="T14" fmla="*/ 0 w 102"/>
                  <a:gd name="T15" fmla="*/ 33 h 227"/>
                  <a:gd name="T16" fmla="*/ 0 w 102"/>
                  <a:gd name="T17" fmla="*/ 33 h 227"/>
                  <a:gd name="T18" fmla="*/ 0 w 102"/>
                  <a:gd name="T19" fmla="*/ 3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2" h="227">
                    <a:moveTo>
                      <a:pt x="0" y="33"/>
                    </a:moveTo>
                    <a:lnTo>
                      <a:pt x="9" y="67"/>
                    </a:lnTo>
                    <a:lnTo>
                      <a:pt x="50" y="50"/>
                    </a:lnTo>
                    <a:lnTo>
                      <a:pt x="50" y="226"/>
                    </a:lnTo>
                    <a:lnTo>
                      <a:pt x="101" y="226"/>
                    </a:lnTo>
                    <a:lnTo>
                      <a:pt x="101" y="0"/>
                    </a:lnTo>
                    <a:lnTo>
                      <a:pt x="59" y="0"/>
                    </a:lnTo>
                    <a:lnTo>
                      <a:pt x="0" y="33"/>
                    </a:lnTo>
                    <a:close/>
                    <a:moveTo>
                      <a:pt x="0" y="33"/>
                    </a:move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/>
              </a:p>
            </p:txBody>
          </p:sp>
          <p:sp>
            <p:nvSpPr>
              <p:cNvPr id="35" name="Freeform 258"/>
              <p:cNvSpPr>
                <a:spLocks noChangeArrowheads="1"/>
              </p:cNvSpPr>
              <p:nvPr/>
            </p:nvSpPr>
            <p:spPr bwMode="auto">
              <a:xfrm>
                <a:off x="4691063" y="2387599"/>
                <a:ext cx="36512" cy="80963"/>
              </a:xfrm>
              <a:custGeom>
                <a:avLst/>
                <a:gdLst>
                  <a:gd name="T0" fmla="*/ 0 w 102"/>
                  <a:gd name="T1" fmla="*/ 33 h 227"/>
                  <a:gd name="T2" fmla="*/ 9 w 102"/>
                  <a:gd name="T3" fmla="*/ 67 h 227"/>
                  <a:gd name="T4" fmla="*/ 50 w 102"/>
                  <a:gd name="T5" fmla="*/ 50 h 227"/>
                  <a:gd name="T6" fmla="*/ 50 w 102"/>
                  <a:gd name="T7" fmla="*/ 50 h 227"/>
                  <a:gd name="T8" fmla="*/ 50 w 102"/>
                  <a:gd name="T9" fmla="*/ 226 h 227"/>
                  <a:gd name="T10" fmla="*/ 101 w 102"/>
                  <a:gd name="T11" fmla="*/ 226 h 227"/>
                  <a:gd name="T12" fmla="*/ 101 w 102"/>
                  <a:gd name="T13" fmla="*/ 0 h 227"/>
                  <a:gd name="T14" fmla="*/ 59 w 102"/>
                  <a:gd name="T15" fmla="*/ 0 h 227"/>
                  <a:gd name="T16" fmla="*/ 0 w 102"/>
                  <a:gd name="T17" fmla="*/ 3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227">
                    <a:moveTo>
                      <a:pt x="0" y="33"/>
                    </a:moveTo>
                    <a:lnTo>
                      <a:pt x="9" y="67"/>
                    </a:lnTo>
                    <a:lnTo>
                      <a:pt x="50" y="50"/>
                    </a:lnTo>
                    <a:lnTo>
                      <a:pt x="50" y="50"/>
                    </a:lnTo>
                    <a:lnTo>
                      <a:pt x="50" y="226"/>
                    </a:lnTo>
                    <a:lnTo>
                      <a:pt x="101" y="226"/>
                    </a:lnTo>
                    <a:lnTo>
                      <a:pt x="101" y="0"/>
                    </a:lnTo>
                    <a:lnTo>
                      <a:pt x="59" y="0"/>
                    </a:lnTo>
                    <a:lnTo>
                      <a:pt x="0" y="33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/>
              </a:p>
            </p:txBody>
          </p:sp>
          <p:sp>
            <p:nvSpPr>
              <p:cNvPr id="36" name="Freeform 259"/>
              <p:cNvSpPr>
                <a:spLocks noChangeArrowheads="1"/>
              </p:cNvSpPr>
              <p:nvPr/>
            </p:nvSpPr>
            <p:spPr bwMode="auto">
              <a:xfrm>
                <a:off x="4691063" y="2400299"/>
                <a:ext cx="1587" cy="1588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 dirty="0"/>
              </a:p>
            </p:txBody>
          </p:sp>
        </p:grpSp>
      </p:grpSp>
      <p:cxnSp>
        <p:nvCxnSpPr>
          <p:cNvPr id="43" name="Straight Connector 42"/>
          <p:cNvCxnSpPr/>
          <p:nvPr/>
        </p:nvCxnSpPr>
        <p:spPr>
          <a:xfrm flipH="1">
            <a:off x="1500228" y="5669371"/>
            <a:ext cx="1011" cy="983563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Placeholder 1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33"/>
          <a:stretch/>
        </p:blipFill>
        <p:spPr>
          <a:xfrm>
            <a:off x="1173184" y="8734"/>
            <a:ext cx="10948265" cy="5544356"/>
          </a:xfrm>
        </p:spPr>
      </p:pic>
      <p:sp>
        <p:nvSpPr>
          <p:cNvPr id="21" name="TextBox 20"/>
          <p:cNvSpPr txBox="1"/>
          <p:nvPr/>
        </p:nvSpPr>
        <p:spPr>
          <a:xfrm>
            <a:off x="-310819" y="1115098"/>
            <a:ext cx="1833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5734AE"/>
                </a:solidFill>
                <a:cs typeface="Lato Regular"/>
              </a:rPr>
              <a:t>IoT</a:t>
            </a:r>
            <a:endParaRPr lang="id-ID" sz="3600" b="1" dirty="0">
              <a:solidFill>
                <a:schemeClr val="bg1">
                  <a:lumMod val="65000"/>
                </a:schemeClr>
              </a:solidFill>
              <a:cs typeface="Lato Regular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6109" y="1761429"/>
            <a:ext cx="114386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1087636">
              <a:spcBef>
                <a:spcPct val="20000"/>
              </a:spcBef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t>Quy trình thực hiện cơ bản</a:t>
            </a:r>
          </a:p>
        </p:txBody>
      </p:sp>
    </p:spTree>
    <p:extLst>
      <p:ext uri="{BB962C8B-B14F-4D97-AF65-F5344CB8AC3E}">
        <p14:creationId xmlns:p14="http://schemas.microsoft.com/office/powerpoint/2010/main" val="259983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Box 38"/>
          <p:cNvSpPr txBox="1"/>
          <p:nvPr/>
        </p:nvSpPr>
        <p:spPr>
          <a:xfrm>
            <a:off x="2917371" y="-104742"/>
            <a:ext cx="6671796" cy="723267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5734AE"/>
                </a:solidFill>
                <a:cs typeface="Lato Regular"/>
              </a:rPr>
              <a:t>Internet của vạn vật - </a:t>
            </a:r>
            <a:r>
              <a:rPr lang="en-US" sz="4400" b="1" dirty="0" smtClean="0">
                <a:solidFill>
                  <a:schemeClr val="bg1">
                    <a:lumMod val="65000"/>
                  </a:schemeClr>
                </a:solidFill>
                <a:cs typeface="Lato Regular"/>
              </a:rPr>
              <a:t>IoT</a:t>
            </a:r>
            <a:endParaRPr lang="id-ID" sz="4400" b="1" dirty="0">
              <a:solidFill>
                <a:schemeClr val="bg1">
                  <a:lumMod val="65000"/>
                </a:schemeClr>
              </a:solidFill>
              <a:latin typeface="+mj-lt"/>
              <a:cs typeface="Lato Regular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7" t="5135" r="117" b="2987"/>
          <a:stretch/>
        </p:blipFill>
        <p:spPr>
          <a:xfrm>
            <a:off x="-186078" y="576197"/>
            <a:ext cx="10715255" cy="6162806"/>
          </a:xfrm>
        </p:spPr>
      </p:pic>
      <p:sp>
        <p:nvSpPr>
          <p:cNvPr id="23" name="TextBox 22"/>
          <p:cNvSpPr txBox="1"/>
          <p:nvPr/>
        </p:nvSpPr>
        <p:spPr>
          <a:xfrm>
            <a:off x="9709484" y="2650370"/>
            <a:ext cx="2482516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 dirty="0" smtClean="0"/>
              <a:t>4 nhóm chính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Quản lý hạ tầng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Y tế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Xây dựng và tự động hóa nhà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 smtClean="0"/>
              <a:t>Giao thông</a:t>
            </a:r>
          </a:p>
          <a:p>
            <a:pPr algn="r">
              <a:lnSpc>
                <a:spcPct val="120000"/>
              </a:lnSpc>
            </a:pPr>
            <a:r>
              <a:rPr lang="en-US" sz="2000" dirty="0" smtClean="0"/>
              <a:t>(theo Wikipedia)</a:t>
            </a:r>
          </a:p>
          <a:p>
            <a:pPr>
              <a:lnSpc>
                <a:spcPct val="120000"/>
              </a:lnSpc>
            </a:pPr>
            <a:endParaRPr lang="en-US" sz="2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7804993" y="2100122"/>
            <a:ext cx="6291498" cy="419558"/>
          </a:xfrm>
          <a:prstGeom prst="rect">
            <a:avLst/>
          </a:prstGeom>
        </p:spPr>
        <p:txBody>
          <a:bodyPr vert="horz" lIns="108745" tIns="54373" rIns="108745" bIns="54373" rtlCol="0">
            <a:no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t>Ứng dụng</a:t>
            </a:r>
          </a:p>
        </p:txBody>
      </p:sp>
    </p:spTree>
    <p:extLst>
      <p:ext uri="{BB962C8B-B14F-4D97-AF65-F5344CB8AC3E}">
        <p14:creationId xmlns:p14="http://schemas.microsoft.com/office/powerpoint/2010/main" val="314264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8249945" y="5197663"/>
            <a:ext cx="1380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Fitbit one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2815770" y="-49790"/>
            <a:ext cx="6545943" cy="905585"/>
            <a:chOff x="6095803" y="340861"/>
            <a:chExt cx="12359700" cy="1811170"/>
          </a:xfrm>
        </p:grpSpPr>
        <p:sp>
          <p:nvSpPr>
            <p:cNvPr id="67" name="TextBox 66"/>
            <p:cNvSpPr txBox="1"/>
            <p:nvPr/>
          </p:nvSpPr>
          <p:spPr>
            <a:xfrm>
              <a:off x="6095803" y="340861"/>
              <a:ext cx="12359700" cy="1446534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rgbClr val="5734AE"/>
                  </a:solidFill>
                  <a:cs typeface="Lato Regular"/>
                </a:rPr>
                <a:t>Internet của vạn vật - </a:t>
              </a:r>
              <a:r>
                <a:rPr lang="en-US" sz="4400" b="1" dirty="0" smtClean="0">
                  <a:solidFill>
                    <a:schemeClr val="bg1">
                      <a:lumMod val="65000"/>
                    </a:schemeClr>
                  </a:solidFill>
                  <a:cs typeface="Lato Regular"/>
                </a:rPr>
                <a:t>IoT</a:t>
              </a:r>
              <a:endParaRPr lang="id-ID" sz="4400" b="1" dirty="0">
                <a:solidFill>
                  <a:schemeClr val="bg1">
                    <a:lumMod val="65000"/>
                  </a:schemeClr>
                </a:solidFill>
                <a:latin typeface="+mj-lt"/>
                <a:cs typeface="Lato Regular"/>
              </a:endParaRPr>
            </a:p>
          </p:txBody>
        </p:sp>
        <p:sp>
          <p:nvSpPr>
            <p:cNvPr id="68" name="Subtitle 2"/>
            <p:cNvSpPr txBox="1">
              <a:spLocks/>
            </p:cNvSpPr>
            <p:nvPr/>
          </p:nvSpPr>
          <p:spPr>
            <a:xfrm>
              <a:off x="6448059" y="1312915"/>
              <a:ext cx="11655185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/>
                  <a:cs typeface="Lato Light"/>
                </a:rPr>
                <a:t>Ví dụ minh họa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750291" y="5197664"/>
            <a:ext cx="2929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Amazone echo - Alexa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63" name="Group 62"/>
          <p:cNvGrpSpPr/>
          <p:nvPr/>
        </p:nvGrpSpPr>
        <p:grpSpPr>
          <a:xfrm rot="5400000">
            <a:off x="8629146" y="2989564"/>
            <a:ext cx="505931" cy="5949215"/>
            <a:chOff x="6221628" y="2260133"/>
            <a:chExt cx="411809" cy="265670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36" name="Rectangle 35"/>
            <p:cNvSpPr/>
            <p:nvPr/>
          </p:nvSpPr>
          <p:spPr>
            <a:xfrm>
              <a:off x="6221628" y="2260133"/>
              <a:ext cx="411809" cy="26567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 72"/>
            <p:cNvSpPr>
              <a:spLocks/>
            </p:cNvSpPr>
            <p:nvPr/>
          </p:nvSpPr>
          <p:spPr bwMode="auto">
            <a:xfrm>
              <a:off x="6393363" y="3588856"/>
              <a:ext cx="23271" cy="24022"/>
            </a:xfrm>
            <a:custGeom>
              <a:avLst/>
              <a:gdLst>
                <a:gd name="T0" fmla="*/ 13 w 26"/>
                <a:gd name="T1" fmla="*/ 0 h 27"/>
                <a:gd name="T2" fmla="*/ 2 w 26"/>
                <a:gd name="T3" fmla="*/ 6 h 27"/>
                <a:gd name="T4" fmla="*/ 0 w 26"/>
                <a:gd name="T5" fmla="*/ 14 h 27"/>
                <a:gd name="T6" fmla="*/ 5 w 26"/>
                <a:gd name="T7" fmla="*/ 23 h 27"/>
                <a:gd name="T8" fmla="*/ 18 w 26"/>
                <a:gd name="T9" fmla="*/ 25 h 27"/>
                <a:gd name="T10" fmla="*/ 25 w 26"/>
                <a:gd name="T11" fmla="*/ 14 h 27"/>
                <a:gd name="T12" fmla="*/ 23 w 26"/>
                <a:gd name="T13" fmla="*/ 5 h 27"/>
                <a:gd name="T14" fmla="*/ 13 w 2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7">
                  <a:moveTo>
                    <a:pt x="13" y="0"/>
                  </a:moveTo>
                  <a:cubicBezTo>
                    <a:pt x="9" y="0"/>
                    <a:pt x="4" y="2"/>
                    <a:pt x="2" y="6"/>
                  </a:cubicBezTo>
                  <a:cubicBezTo>
                    <a:pt x="1" y="8"/>
                    <a:pt x="0" y="11"/>
                    <a:pt x="0" y="14"/>
                  </a:cubicBezTo>
                  <a:cubicBezTo>
                    <a:pt x="1" y="18"/>
                    <a:pt x="2" y="21"/>
                    <a:pt x="5" y="23"/>
                  </a:cubicBezTo>
                  <a:cubicBezTo>
                    <a:pt x="9" y="26"/>
                    <a:pt x="14" y="27"/>
                    <a:pt x="18" y="25"/>
                  </a:cubicBezTo>
                  <a:cubicBezTo>
                    <a:pt x="22" y="23"/>
                    <a:pt x="25" y="19"/>
                    <a:pt x="25" y="14"/>
                  </a:cubicBezTo>
                  <a:cubicBezTo>
                    <a:pt x="26" y="11"/>
                    <a:pt x="25" y="7"/>
                    <a:pt x="23" y="5"/>
                  </a:cubicBezTo>
                  <a:cubicBezTo>
                    <a:pt x="21" y="2"/>
                    <a:pt x="17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4" name="Picture Placeholder 53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86" r="2917"/>
          <a:stretch/>
        </p:blipFill>
        <p:spPr>
          <a:xfrm>
            <a:off x="421105" y="986770"/>
            <a:ext cx="5293186" cy="3770298"/>
          </a:xfrm>
        </p:spPr>
      </p:pic>
      <p:pic>
        <p:nvPicPr>
          <p:cNvPr id="55" name="Picture Placeholder 54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r="-1832"/>
          <a:stretch/>
        </p:blipFill>
        <p:spPr>
          <a:xfrm>
            <a:off x="5907504" y="988664"/>
            <a:ext cx="6065391" cy="3751552"/>
          </a:xfrm>
        </p:spPr>
      </p:pic>
      <p:grpSp>
        <p:nvGrpSpPr>
          <p:cNvPr id="69" name="Group 68"/>
          <p:cNvGrpSpPr/>
          <p:nvPr/>
        </p:nvGrpSpPr>
        <p:grpSpPr>
          <a:xfrm rot="5400000">
            <a:off x="2835225" y="2357024"/>
            <a:ext cx="472509" cy="5300750"/>
            <a:chOff x="6221628" y="2260133"/>
            <a:chExt cx="411809" cy="2656702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70" name="Rectangle 69"/>
            <p:cNvSpPr/>
            <p:nvPr/>
          </p:nvSpPr>
          <p:spPr>
            <a:xfrm>
              <a:off x="6221628" y="2260133"/>
              <a:ext cx="411809" cy="26567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2"/>
            <p:cNvSpPr>
              <a:spLocks/>
            </p:cNvSpPr>
            <p:nvPr/>
          </p:nvSpPr>
          <p:spPr bwMode="auto">
            <a:xfrm>
              <a:off x="6393363" y="3588856"/>
              <a:ext cx="23271" cy="24022"/>
            </a:xfrm>
            <a:custGeom>
              <a:avLst/>
              <a:gdLst>
                <a:gd name="T0" fmla="*/ 13 w 26"/>
                <a:gd name="T1" fmla="*/ 0 h 27"/>
                <a:gd name="T2" fmla="*/ 2 w 26"/>
                <a:gd name="T3" fmla="*/ 6 h 27"/>
                <a:gd name="T4" fmla="*/ 0 w 26"/>
                <a:gd name="T5" fmla="*/ 14 h 27"/>
                <a:gd name="T6" fmla="*/ 5 w 26"/>
                <a:gd name="T7" fmla="*/ 23 h 27"/>
                <a:gd name="T8" fmla="*/ 18 w 26"/>
                <a:gd name="T9" fmla="*/ 25 h 27"/>
                <a:gd name="T10" fmla="*/ 25 w 26"/>
                <a:gd name="T11" fmla="*/ 14 h 27"/>
                <a:gd name="T12" fmla="*/ 23 w 26"/>
                <a:gd name="T13" fmla="*/ 5 h 27"/>
                <a:gd name="T14" fmla="*/ 13 w 2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7">
                  <a:moveTo>
                    <a:pt x="13" y="0"/>
                  </a:moveTo>
                  <a:cubicBezTo>
                    <a:pt x="9" y="0"/>
                    <a:pt x="4" y="2"/>
                    <a:pt x="2" y="6"/>
                  </a:cubicBezTo>
                  <a:cubicBezTo>
                    <a:pt x="1" y="8"/>
                    <a:pt x="0" y="11"/>
                    <a:pt x="0" y="14"/>
                  </a:cubicBezTo>
                  <a:cubicBezTo>
                    <a:pt x="1" y="18"/>
                    <a:pt x="2" y="21"/>
                    <a:pt x="5" y="23"/>
                  </a:cubicBezTo>
                  <a:cubicBezTo>
                    <a:pt x="9" y="26"/>
                    <a:pt x="14" y="27"/>
                    <a:pt x="18" y="25"/>
                  </a:cubicBezTo>
                  <a:cubicBezTo>
                    <a:pt x="22" y="23"/>
                    <a:pt x="25" y="19"/>
                    <a:pt x="25" y="14"/>
                  </a:cubicBezTo>
                  <a:cubicBezTo>
                    <a:pt x="26" y="11"/>
                    <a:pt x="25" y="7"/>
                    <a:pt x="23" y="5"/>
                  </a:cubicBezTo>
                  <a:cubicBezTo>
                    <a:pt x="21" y="2"/>
                    <a:pt x="17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8009494" y="6240462"/>
            <a:ext cx="1861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</a:rPr>
              <a:t>Công ty AT&amp;T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44188" y="6240463"/>
            <a:ext cx="46564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Thành phố Barcelona – Tây Ban Nha</a:t>
            </a:r>
            <a:endParaRPr lang="en-US" sz="2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rot="5400000">
            <a:off x="8640823" y="2040590"/>
            <a:ext cx="482578" cy="594921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 rot="5400000">
            <a:off x="2823451" y="3326297"/>
            <a:ext cx="488491" cy="5293187"/>
            <a:chOff x="6221628" y="2260133"/>
            <a:chExt cx="411809" cy="2656702"/>
          </a:xfrm>
          <a:solidFill>
            <a:schemeClr val="bg1">
              <a:lumMod val="65000"/>
            </a:schemeClr>
          </a:solidFill>
        </p:grpSpPr>
        <p:sp>
          <p:nvSpPr>
            <p:cNvPr id="29" name="Rectangle 28"/>
            <p:cNvSpPr/>
            <p:nvPr/>
          </p:nvSpPr>
          <p:spPr>
            <a:xfrm>
              <a:off x="6221628" y="2260133"/>
              <a:ext cx="411809" cy="265670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 72"/>
            <p:cNvSpPr>
              <a:spLocks/>
            </p:cNvSpPr>
            <p:nvPr/>
          </p:nvSpPr>
          <p:spPr bwMode="auto">
            <a:xfrm>
              <a:off x="6393363" y="3588856"/>
              <a:ext cx="23271" cy="24022"/>
            </a:xfrm>
            <a:custGeom>
              <a:avLst/>
              <a:gdLst>
                <a:gd name="T0" fmla="*/ 13 w 26"/>
                <a:gd name="T1" fmla="*/ 0 h 27"/>
                <a:gd name="T2" fmla="*/ 2 w 26"/>
                <a:gd name="T3" fmla="*/ 6 h 27"/>
                <a:gd name="T4" fmla="*/ 0 w 26"/>
                <a:gd name="T5" fmla="*/ 14 h 27"/>
                <a:gd name="T6" fmla="*/ 5 w 26"/>
                <a:gd name="T7" fmla="*/ 23 h 27"/>
                <a:gd name="T8" fmla="*/ 18 w 26"/>
                <a:gd name="T9" fmla="*/ 25 h 27"/>
                <a:gd name="T10" fmla="*/ 25 w 26"/>
                <a:gd name="T11" fmla="*/ 14 h 27"/>
                <a:gd name="T12" fmla="*/ 23 w 26"/>
                <a:gd name="T13" fmla="*/ 5 h 27"/>
                <a:gd name="T14" fmla="*/ 13 w 26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27">
                  <a:moveTo>
                    <a:pt x="13" y="0"/>
                  </a:moveTo>
                  <a:cubicBezTo>
                    <a:pt x="9" y="0"/>
                    <a:pt x="4" y="2"/>
                    <a:pt x="2" y="6"/>
                  </a:cubicBezTo>
                  <a:cubicBezTo>
                    <a:pt x="1" y="8"/>
                    <a:pt x="0" y="11"/>
                    <a:pt x="0" y="14"/>
                  </a:cubicBezTo>
                  <a:cubicBezTo>
                    <a:pt x="1" y="18"/>
                    <a:pt x="2" y="21"/>
                    <a:pt x="5" y="23"/>
                  </a:cubicBezTo>
                  <a:cubicBezTo>
                    <a:pt x="9" y="26"/>
                    <a:pt x="14" y="27"/>
                    <a:pt x="18" y="25"/>
                  </a:cubicBezTo>
                  <a:cubicBezTo>
                    <a:pt x="22" y="23"/>
                    <a:pt x="25" y="19"/>
                    <a:pt x="25" y="14"/>
                  </a:cubicBezTo>
                  <a:cubicBezTo>
                    <a:pt x="26" y="11"/>
                    <a:pt x="25" y="7"/>
                    <a:pt x="23" y="5"/>
                  </a:cubicBezTo>
                  <a:cubicBezTo>
                    <a:pt x="21" y="2"/>
                    <a:pt x="17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14496" y="4755192"/>
            <a:ext cx="4001238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n-US" sz="2400" b="1" dirty="0" smtClean="0"/>
              <a:t>Xây dựng và tự động hóa nhà</a:t>
            </a:r>
            <a:endParaRPr lang="en-US" sz="24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8464981" y="4751272"/>
            <a:ext cx="710168" cy="630228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r>
              <a:rPr lang="en-US" sz="2400" b="1" dirty="0" smtClean="0"/>
              <a:t>Y tế</a:t>
            </a:r>
            <a:endParaRPr lang="en-US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1967111" y="5729649"/>
            <a:ext cx="2199690" cy="486481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r>
              <a:rPr lang="en-US" sz="2400" b="1" dirty="0" smtClean="0"/>
              <a:t>Quản lý hạ tầng</a:t>
            </a:r>
            <a:endParaRPr lang="en-US" sz="24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8144656" y="5727639"/>
            <a:ext cx="1971971" cy="488491"/>
          </a:xfrm>
          <a:prstGeom prst="rect">
            <a:avLst/>
          </a:prstGeom>
          <a:noFill/>
        </p:spPr>
        <p:txBody>
          <a:bodyPr vert="horz" wrap="square" rtlCol="0">
            <a:noAutofit/>
          </a:bodyPr>
          <a:lstStyle/>
          <a:p>
            <a:r>
              <a:rPr lang="en-US" sz="2400" b="1" dirty="0" smtClean="0"/>
              <a:t>Giao thông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9271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0" grpId="0"/>
      <p:bldP spid="73" grpId="0"/>
      <p:bldP spid="76" grpId="0"/>
      <p:bldP spid="2" grpId="0"/>
      <p:bldP spid="32" grpId="0"/>
      <p:bldP spid="33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58621" y="63380"/>
            <a:ext cx="6638697" cy="1523486"/>
            <a:chOff x="6095803" y="340861"/>
            <a:chExt cx="12359700" cy="3046971"/>
          </a:xfrm>
        </p:grpSpPr>
        <p:sp>
          <p:nvSpPr>
            <p:cNvPr id="3" name="TextBox 2"/>
            <p:cNvSpPr txBox="1"/>
            <p:nvPr/>
          </p:nvSpPr>
          <p:spPr>
            <a:xfrm>
              <a:off x="6095803" y="340861"/>
              <a:ext cx="12359700" cy="3046971"/>
            </a:xfrm>
            <a:prstGeom prst="rect">
              <a:avLst/>
            </a:prstGeom>
            <a:noFill/>
          </p:spPr>
          <p:txBody>
            <a:bodyPr wrap="square" lIns="45711" tIns="22856" rIns="45711" bIns="22856" rtlCol="0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5734AE"/>
                  </a:solidFill>
                  <a:cs typeface="Lato Regular"/>
                </a:rPr>
                <a:t>Internet của vạn vật - </a:t>
              </a:r>
              <a:r>
                <a:rPr lang="en-US" sz="4800" b="1" dirty="0">
                  <a:solidFill>
                    <a:schemeClr val="bg1">
                      <a:lumMod val="65000"/>
                    </a:schemeClr>
                  </a:solidFill>
                  <a:cs typeface="Lato Regular"/>
                </a:rPr>
                <a:t>IoT</a:t>
              </a:r>
              <a:endParaRPr lang="id-ID" sz="4800" b="1" dirty="0">
                <a:solidFill>
                  <a:schemeClr val="bg1">
                    <a:lumMod val="65000"/>
                  </a:schemeClr>
                </a:solidFill>
                <a:cs typeface="Lato Regular"/>
              </a:endParaRPr>
            </a:p>
          </p:txBody>
        </p:sp>
        <p:sp>
          <p:nvSpPr>
            <p:cNvPr id="4" name="Subtitle 2"/>
            <p:cNvSpPr txBox="1">
              <a:spLocks/>
            </p:cNvSpPr>
            <p:nvPr/>
          </p:nvSpPr>
          <p:spPr>
            <a:xfrm>
              <a:off x="6448061" y="1601316"/>
              <a:ext cx="11655186" cy="839116"/>
            </a:xfrm>
            <a:prstGeom prst="rect">
              <a:avLst/>
            </a:prstGeom>
          </p:spPr>
          <p:txBody>
            <a:bodyPr vert="horz" lIns="108745" tIns="54373" rIns="108745" bIns="54373" rtlCol="0">
              <a:noAutofit/>
            </a:bodyPr>
            <a:lstStyle>
              <a:lvl1pPr marL="0" indent="0" algn="ctr" defTabSz="1087636" rtl="0" eaLnBrk="1" latinLnBrk="0" hangingPunct="1">
                <a:lnSpc>
                  <a:spcPct val="120000"/>
                </a:lnSpc>
                <a:spcBef>
                  <a:spcPct val="20000"/>
                </a:spcBef>
                <a:buFont typeface="Arial"/>
                <a:buNone/>
                <a:defRPr sz="2400" kern="1200">
                  <a:solidFill>
                    <a:schemeClr val="tx2"/>
                  </a:solidFill>
                  <a:latin typeface="Open Sans Light"/>
                  <a:ea typeface="+mn-ea"/>
                  <a:cs typeface="Open Sans Light"/>
                </a:defRPr>
              </a:lvl1pPr>
              <a:lvl2pPr marL="108763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2pPr>
              <a:lvl3pPr marL="2175271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3pPr>
              <a:lvl4pPr marL="3262912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4pPr>
              <a:lvl5pPr marL="4350546" indent="0" algn="ctr" defTabSz="1087636" rtl="0" eaLnBrk="1" latinLnBrk="0" hangingPunct="1">
                <a:lnSpc>
                  <a:spcPct val="130000"/>
                </a:lnSpc>
                <a:spcBef>
                  <a:spcPct val="20000"/>
                </a:spcBef>
                <a:buFont typeface="Arial"/>
                <a:buNone/>
                <a:defRPr sz="3200" kern="1200">
                  <a:solidFill>
                    <a:schemeClr val="tx1">
                      <a:tint val="75000"/>
                    </a:schemeClr>
                  </a:solidFill>
                  <a:latin typeface="Open Sans"/>
                  <a:ea typeface="+mn-ea"/>
                  <a:cs typeface="Open Sans"/>
                </a:defRPr>
              </a:lvl5pPr>
              <a:lvl6pPr marL="5438184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6525820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7613455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8701091" indent="0" algn="ctr" defTabSz="1087636" rtl="0" eaLnBrk="1" latinLnBrk="0" hangingPunct="1">
                <a:spcBef>
                  <a:spcPct val="20000"/>
                </a:spcBef>
                <a:buFont typeface="Arial"/>
                <a:buNone/>
                <a:defRPr sz="48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Lato Light"/>
                  <a:cs typeface="Lato Light"/>
                </a:rPr>
                <a:t>Hướng phát triển</a:t>
              </a:r>
            </a:p>
          </p:txBody>
        </p:sp>
      </p:grpSp>
      <p:sp>
        <p:nvSpPr>
          <p:cNvPr id="5" name="Freeform 5"/>
          <p:cNvSpPr>
            <a:spLocks/>
          </p:cNvSpPr>
          <p:nvPr/>
        </p:nvSpPr>
        <p:spPr bwMode="auto">
          <a:xfrm>
            <a:off x="1418544" y="4096610"/>
            <a:ext cx="7270750" cy="2789238"/>
          </a:xfrm>
          <a:custGeom>
            <a:avLst/>
            <a:gdLst>
              <a:gd name="T0" fmla="*/ 0 w 4580"/>
              <a:gd name="T1" fmla="*/ 1757 h 1757"/>
              <a:gd name="T2" fmla="*/ 1229 w 4580"/>
              <a:gd name="T3" fmla="*/ 502 h 1757"/>
              <a:gd name="T4" fmla="*/ 1241 w 4580"/>
              <a:gd name="T5" fmla="*/ 493 h 1757"/>
              <a:gd name="T6" fmla="*/ 1251 w 4580"/>
              <a:gd name="T7" fmla="*/ 500 h 1757"/>
              <a:gd name="T8" fmla="*/ 2074 w 4580"/>
              <a:gd name="T9" fmla="*/ 1310 h 1757"/>
              <a:gd name="T10" fmla="*/ 2041 w 4580"/>
              <a:gd name="T11" fmla="*/ 1310 h 1757"/>
              <a:gd name="T12" fmla="*/ 2733 w 4580"/>
              <a:gd name="T13" fmla="*/ 606 h 1757"/>
              <a:gd name="T14" fmla="*/ 2755 w 4580"/>
              <a:gd name="T15" fmla="*/ 585 h 1757"/>
              <a:gd name="T16" fmla="*/ 2776 w 4580"/>
              <a:gd name="T17" fmla="*/ 609 h 1757"/>
              <a:gd name="T18" fmla="*/ 3379 w 4580"/>
              <a:gd name="T19" fmla="*/ 1206 h 1757"/>
              <a:gd name="T20" fmla="*/ 3325 w 4580"/>
              <a:gd name="T21" fmla="*/ 1206 h 1757"/>
              <a:gd name="T22" fmla="*/ 4507 w 4580"/>
              <a:gd name="T23" fmla="*/ 0 h 1757"/>
              <a:gd name="T24" fmla="*/ 4580 w 4580"/>
              <a:gd name="T25" fmla="*/ 73 h 1757"/>
              <a:gd name="T26" fmla="*/ 3379 w 4580"/>
              <a:gd name="T27" fmla="*/ 1255 h 1757"/>
              <a:gd name="T28" fmla="*/ 3351 w 4580"/>
              <a:gd name="T29" fmla="*/ 1284 h 1757"/>
              <a:gd name="T30" fmla="*/ 3325 w 4580"/>
              <a:gd name="T31" fmla="*/ 1258 h 1757"/>
              <a:gd name="T32" fmla="*/ 2733 w 4580"/>
              <a:gd name="T33" fmla="*/ 656 h 1757"/>
              <a:gd name="T34" fmla="*/ 2776 w 4580"/>
              <a:gd name="T35" fmla="*/ 656 h 1757"/>
              <a:gd name="T36" fmla="*/ 2074 w 4580"/>
              <a:gd name="T37" fmla="*/ 1348 h 1757"/>
              <a:gd name="T38" fmla="*/ 2057 w 4580"/>
              <a:gd name="T39" fmla="*/ 1364 h 1757"/>
              <a:gd name="T40" fmla="*/ 2041 w 4580"/>
              <a:gd name="T41" fmla="*/ 1348 h 1757"/>
              <a:gd name="T42" fmla="*/ 1229 w 4580"/>
              <a:gd name="T43" fmla="*/ 523 h 1757"/>
              <a:gd name="T44" fmla="*/ 1251 w 4580"/>
              <a:gd name="T45" fmla="*/ 523 h 1757"/>
              <a:gd name="T46" fmla="*/ 0 w 4580"/>
              <a:gd name="T47" fmla="*/ 1757 h 1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580" h="1757">
                <a:moveTo>
                  <a:pt x="0" y="1757"/>
                </a:moveTo>
                <a:lnTo>
                  <a:pt x="1229" y="502"/>
                </a:lnTo>
                <a:lnTo>
                  <a:pt x="1241" y="493"/>
                </a:lnTo>
                <a:lnTo>
                  <a:pt x="1251" y="500"/>
                </a:lnTo>
                <a:lnTo>
                  <a:pt x="2074" y="1310"/>
                </a:lnTo>
                <a:lnTo>
                  <a:pt x="2041" y="1310"/>
                </a:lnTo>
                <a:lnTo>
                  <a:pt x="2733" y="606"/>
                </a:lnTo>
                <a:lnTo>
                  <a:pt x="2755" y="585"/>
                </a:lnTo>
                <a:lnTo>
                  <a:pt x="2776" y="609"/>
                </a:lnTo>
                <a:lnTo>
                  <a:pt x="3379" y="1206"/>
                </a:lnTo>
                <a:lnTo>
                  <a:pt x="3325" y="1206"/>
                </a:lnTo>
                <a:lnTo>
                  <a:pt x="4507" y="0"/>
                </a:lnTo>
                <a:lnTo>
                  <a:pt x="4580" y="73"/>
                </a:lnTo>
                <a:lnTo>
                  <a:pt x="3379" y="1255"/>
                </a:lnTo>
                <a:lnTo>
                  <a:pt x="3351" y="1284"/>
                </a:lnTo>
                <a:lnTo>
                  <a:pt x="3325" y="1258"/>
                </a:lnTo>
                <a:lnTo>
                  <a:pt x="2733" y="656"/>
                </a:lnTo>
                <a:lnTo>
                  <a:pt x="2776" y="656"/>
                </a:lnTo>
                <a:lnTo>
                  <a:pt x="2074" y="1348"/>
                </a:lnTo>
                <a:lnTo>
                  <a:pt x="2057" y="1364"/>
                </a:lnTo>
                <a:lnTo>
                  <a:pt x="2041" y="1348"/>
                </a:lnTo>
                <a:lnTo>
                  <a:pt x="1229" y="523"/>
                </a:lnTo>
                <a:lnTo>
                  <a:pt x="1251" y="523"/>
                </a:lnTo>
                <a:lnTo>
                  <a:pt x="0" y="175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8344806" y="2040797"/>
            <a:ext cx="2379663" cy="2390775"/>
            <a:chOff x="8059737" y="321614"/>
            <a:chExt cx="2379663" cy="2390775"/>
          </a:xfrm>
        </p:grpSpPr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8059737" y="1959914"/>
              <a:ext cx="750888" cy="752475"/>
            </a:xfrm>
            <a:custGeom>
              <a:avLst/>
              <a:gdLst>
                <a:gd name="T0" fmla="*/ 200 w 200"/>
                <a:gd name="T1" fmla="*/ 88 h 200"/>
                <a:gd name="T2" fmla="*/ 177 w 200"/>
                <a:gd name="T3" fmla="*/ 24 h 200"/>
                <a:gd name="T4" fmla="*/ 111 w 200"/>
                <a:gd name="T5" fmla="*/ 0 h 200"/>
                <a:gd name="T6" fmla="*/ 8 w 200"/>
                <a:gd name="T7" fmla="*/ 103 h 200"/>
                <a:gd name="T8" fmla="*/ 41 w 200"/>
                <a:gd name="T9" fmla="*/ 81 h 200"/>
                <a:gd name="T10" fmla="*/ 8 w 200"/>
                <a:gd name="T11" fmla="*/ 193 h 200"/>
                <a:gd name="T12" fmla="*/ 119 w 200"/>
                <a:gd name="T13" fmla="*/ 159 h 200"/>
                <a:gd name="T14" fmla="*/ 96 w 200"/>
                <a:gd name="T15" fmla="*/ 192 h 200"/>
                <a:gd name="T16" fmla="*/ 200 w 200"/>
                <a:gd name="T17" fmla="*/ 88 h 200"/>
                <a:gd name="T18" fmla="*/ 122 w 200"/>
                <a:gd name="T19" fmla="*/ 135 h 200"/>
                <a:gd name="T20" fmla="*/ 137 w 200"/>
                <a:gd name="T21" fmla="*/ 114 h 200"/>
                <a:gd name="T22" fmla="*/ 65 w 200"/>
                <a:gd name="T23" fmla="*/ 136 h 200"/>
                <a:gd name="T24" fmla="*/ 86 w 200"/>
                <a:gd name="T25" fmla="*/ 64 h 200"/>
                <a:gd name="T26" fmla="*/ 65 w 200"/>
                <a:gd name="T27" fmla="*/ 78 h 200"/>
                <a:gd name="T28" fmla="*/ 132 w 200"/>
                <a:gd name="T29" fmla="*/ 11 h 200"/>
                <a:gd name="T30" fmla="*/ 174 w 200"/>
                <a:gd name="T31" fmla="*/ 27 h 200"/>
                <a:gd name="T32" fmla="*/ 189 w 200"/>
                <a:gd name="T33" fmla="*/ 68 h 200"/>
                <a:gd name="T34" fmla="*/ 122 w 200"/>
                <a:gd name="T35" fmla="*/ 13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0" h="200">
                  <a:moveTo>
                    <a:pt x="200" y="88"/>
                  </a:moveTo>
                  <a:cubicBezTo>
                    <a:pt x="177" y="24"/>
                    <a:pt x="177" y="24"/>
                    <a:pt x="177" y="24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111" y="0"/>
                    <a:pt x="38" y="4"/>
                    <a:pt x="8" y="103"/>
                  </a:cubicBezTo>
                  <a:cubicBezTo>
                    <a:pt x="8" y="103"/>
                    <a:pt x="27" y="87"/>
                    <a:pt x="41" y="81"/>
                  </a:cubicBezTo>
                  <a:cubicBezTo>
                    <a:pt x="41" y="81"/>
                    <a:pt x="0" y="146"/>
                    <a:pt x="8" y="193"/>
                  </a:cubicBezTo>
                  <a:cubicBezTo>
                    <a:pt x="54" y="200"/>
                    <a:pt x="119" y="159"/>
                    <a:pt x="119" y="159"/>
                  </a:cubicBezTo>
                  <a:cubicBezTo>
                    <a:pt x="113" y="173"/>
                    <a:pt x="96" y="192"/>
                    <a:pt x="96" y="192"/>
                  </a:cubicBezTo>
                  <a:cubicBezTo>
                    <a:pt x="195" y="162"/>
                    <a:pt x="200" y="88"/>
                    <a:pt x="200" y="88"/>
                  </a:cubicBezTo>
                  <a:moveTo>
                    <a:pt x="122" y="135"/>
                  </a:moveTo>
                  <a:cubicBezTo>
                    <a:pt x="122" y="135"/>
                    <a:pt x="132" y="123"/>
                    <a:pt x="137" y="114"/>
                  </a:cubicBezTo>
                  <a:cubicBezTo>
                    <a:pt x="137" y="114"/>
                    <a:pt x="94" y="140"/>
                    <a:pt x="65" y="136"/>
                  </a:cubicBezTo>
                  <a:cubicBezTo>
                    <a:pt x="59" y="105"/>
                    <a:pt x="86" y="64"/>
                    <a:pt x="86" y="64"/>
                  </a:cubicBezTo>
                  <a:cubicBezTo>
                    <a:pt x="77" y="68"/>
                    <a:pt x="65" y="78"/>
                    <a:pt x="65" y="78"/>
                  </a:cubicBezTo>
                  <a:cubicBezTo>
                    <a:pt x="84" y="14"/>
                    <a:pt x="132" y="11"/>
                    <a:pt x="132" y="11"/>
                  </a:cubicBezTo>
                  <a:cubicBezTo>
                    <a:pt x="174" y="27"/>
                    <a:pt x="174" y="27"/>
                    <a:pt x="174" y="27"/>
                  </a:cubicBezTo>
                  <a:cubicBezTo>
                    <a:pt x="189" y="68"/>
                    <a:pt x="189" y="68"/>
                    <a:pt x="189" y="68"/>
                  </a:cubicBezTo>
                  <a:cubicBezTo>
                    <a:pt x="189" y="68"/>
                    <a:pt x="186" y="116"/>
                    <a:pt x="122" y="13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8280400" y="2001189"/>
              <a:ext cx="488950" cy="485775"/>
            </a:xfrm>
            <a:custGeom>
              <a:avLst/>
              <a:gdLst>
                <a:gd name="T0" fmla="*/ 115 w 130"/>
                <a:gd name="T1" fmla="*/ 16 h 129"/>
                <a:gd name="T2" fmla="*/ 73 w 130"/>
                <a:gd name="T3" fmla="*/ 0 h 129"/>
                <a:gd name="T4" fmla="*/ 6 w 130"/>
                <a:gd name="T5" fmla="*/ 67 h 129"/>
                <a:gd name="T6" fmla="*/ 27 w 130"/>
                <a:gd name="T7" fmla="*/ 53 h 129"/>
                <a:gd name="T8" fmla="*/ 6 w 130"/>
                <a:gd name="T9" fmla="*/ 125 h 129"/>
                <a:gd name="T10" fmla="*/ 78 w 130"/>
                <a:gd name="T11" fmla="*/ 103 h 129"/>
                <a:gd name="T12" fmla="*/ 63 w 130"/>
                <a:gd name="T13" fmla="*/ 124 h 129"/>
                <a:gd name="T14" fmla="*/ 130 w 130"/>
                <a:gd name="T15" fmla="*/ 57 h 129"/>
                <a:gd name="T16" fmla="*/ 115 w 130"/>
                <a:gd name="T17" fmla="*/ 1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129">
                  <a:moveTo>
                    <a:pt x="115" y="16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73" y="0"/>
                    <a:pt x="25" y="3"/>
                    <a:pt x="6" y="67"/>
                  </a:cubicBezTo>
                  <a:cubicBezTo>
                    <a:pt x="6" y="67"/>
                    <a:pt x="18" y="57"/>
                    <a:pt x="27" y="53"/>
                  </a:cubicBezTo>
                  <a:cubicBezTo>
                    <a:pt x="27" y="53"/>
                    <a:pt x="0" y="94"/>
                    <a:pt x="6" y="125"/>
                  </a:cubicBezTo>
                  <a:cubicBezTo>
                    <a:pt x="35" y="129"/>
                    <a:pt x="78" y="103"/>
                    <a:pt x="78" y="103"/>
                  </a:cubicBezTo>
                  <a:cubicBezTo>
                    <a:pt x="73" y="112"/>
                    <a:pt x="63" y="124"/>
                    <a:pt x="63" y="124"/>
                  </a:cubicBezTo>
                  <a:cubicBezTo>
                    <a:pt x="127" y="105"/>
                    <a:pt x="130" y="57"/>
                    <a:pt x="130" y="57"/>
                  </a:cubicBezTo>
                  <a:cubicBezTo>
                    <a:pt x="115" y="16"/>
                    <a:pt x="115" y="16"/>
                    <a:pt x="115" y="16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8788400" y="1701152"/>
              <a:ext cx="614363" cy="822325"/>
            </a:xfrm>
            <a:custGeom>
              <a:avLst/>
              <a:gdLst>
                <a:gd name="T0" fmla="*/ 164 w 164"/>
                <a:gd name="T1" fmla="*/ 55 h 219"/>
                <a:gd name="T2" fmla="*/ 133 w 164"/>
                <a:gd name="T3" fmla="*/ 180 h 219"/>
                <a:gd name="T4" fmla="*/ 0 w 164"/>
                <a:gd name="T5" fmla="*/ 219 h 219"/>
                <a:gd name="T6" fmla="*/ 27 w 164"/>
                <a:gd name="T7" fmla="*/ 82 h 219"/>
                <a:gd name="T8" fmla="*/ 109 w 164"/>
                <a:gd name="T9" fmla="*/ 0 h 219"/>
                <a:gd name="T10" fmla="*/ 164 w 164"/>
                <a:gd name="T11" fmla="*/ 55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4" h="219">
                  <a:moveTo>
                    <a:pt x="164" y="55"/>
                  </a:moveTo>
                  <a:cubicBezTo>
                    <a:pt x="133" y="180"/>
                    <a:pt x="133" y="180"/>
                    <a:pt x="133" y="180"/>
                  </a:cubicBezTo>
                  <a:cubicBezTo>
                    <a:pt x="0" y="219"/>
                    <a:pt x="0" y="219"/>
                    <a:pt x="0" y="219"/>
                  </a:cubicBezTo>
                  <a:cubicBezTo>
                    <a:pt x="0" y="219"/>
                    <a:pt x="93" y="147"/>
                    <a:pt x="27" y="82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64" y="55"/>
                    <a:pt x="164" y="55"/>
                    <a:pt x="164" y="55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8235950" y="1350314"/>
              <a:ext cx="822325" cy="620713"/>
            </a:xfrm>
            <a:custGeom>
              <a:avLst/>
              <a:gdLst>
                <a:gd name="T0" fmla="*/ 164 w 219"/>
                <a:gd name="T1" fmla="*/ 0 h 165"/>
                <a:gd name="T2" fmla="*/ 38 w 219"/>
                <a:gd name="T3" fmla="*/ 32 h 165"/>
                <a:gd name="T4" fmla="*/ 0 w 219"/>
                <a:gd name="T5" fmla="*/ 165 h 165"/>
                <a:gd name="T6" fmla="*/ 137 w 219"/>
                <a:gd name="T7" fmla="*/ 137 h 165"/>
                <a:gd name="T8" fmla="*/ 219 w 219"/>
                <a:gd name="T9" fmla="*/ 55 h 165"/>
                <a:gd name="T10" fmla="*/ 164 w 219"/>
                <a:gd name="T11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165">
                  <a:moveTo>
                    <a:pt x="164" y="0"/>
                  </a:moveTo>
                  <a:cubicBezTo>
                    <a:pt x="38" y="32"/>
                    <a:pt x="38" y="32"/>
                    <a:pt x="38" y="32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0" y="165"/>
                    <a:pt x="71" y="72"/>
                    <a:pt x="137" y="137"/>
                  </a:cubicBezTo>
                  <a:cubicBezTo>
                    <a:pt x="219" y="55"/>
                    <a:pt x="219" y="55"/>
                    <a:pt x="219" y="55"/>
                  </a:cubicBezTo>
                  <a:lnTo>
                    <a:pt x="164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9024937" y="689914"/>
              <a:ext cx="1046163" cy="1047750"/>
            </a:xfrm>
            <a:custGeom>
              <a:avLst/>
              <a:gdLst>
                <a:gd name="T0" fmla="*/ 61 w 279"/>
                <a:gd name="T1" fmla="*/ 221 h 279"/>
                <a:gd name="T2" fmla="*/ 148 w 279"/>
                <a:gd name="T3" fmla="*/ 279 h 279"/>
                <a:gd name="T4" fmla="*/ 279 w 279"/>
                <a:gd name="T5" fmla="*/ 78 h 279"/>
                <a:gd name="T6" fmla="*/ 233 w 279"/>
                <a:gd name="T7" fmla="*/ 48 h 279"/>
                <a:gd name="T8" fmla="*/ 204 w 279"/>
                <a:gd name="T9" fmla="*/ 7 h 279"/>
                <a:gd name="T10" fmla="*/ 202 w 279"/>
                <a:gd name="T11" fmla="*/ 0 h 279"/>
                <a:gd name="T12" fmla="*/ 0 w 279"/>
                <a:gd name="T13" fmla="*/ 131 h 279"/>
                <a:gd name="T14" fmla="*/ 8 w 279"/>
                <a:gd name="T15" fmla="*/ 147 h 279"/>
                <a:gd name="T16" fmla="*/ 61 w 279"/>
                <a:gd name="T17" fmla="*/ 22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9" h="279">
                  <a:moveTo>
                    <a:pt x="61" y="221"/>
                  </a:moveTo>
                  <a:cubicBezTo>
                    <a:pt x="83" y="243"/>
                    <a:pt x="111" y="264"/>
                    <a:pt x="148" y="279"/>
                  </a:cubicBezTo>
                  <a:cubicBezTo>
                    <a:pt x="207" y="212"/>
                    <a:pt x="249" y="138"/>
                    <a:pt x="279" y="78"/>
                  </a:cubicBezTo>
                  <a:cubicBezTo>
                    <a:pt x="259" y="70"/>
                    <a:pt x="244" y="60"/>
                    <a:pt x="233" y="48"/>
                  </a:cubicBezTo>
                  <a:cubicBezTo>
                    <a:pt x="218" y="34"/>
                    <a:pt x="210" y="19"/>
                    <a:pt x="204" y="7"/>
                  </a:cubicBezTo>
                  <a:cubicBezTo>
                    <a:pt x="203" y="4"/>
                    <a:pt x="202" y="2"/>
                    <a:pt x="202" y="0"/>
                  </a:cubicBezTo>
                  <a:cubicBezTo>
                    <a:pt x="141" y="29"/>
                    <a:pt x="67" y="72"/>
                    <a:pt x="0" y="131"/>
                  </a:cubicBezTo>
                  <a:cubicBezTo>
                    <a:pt x="2" y="136"/>
                    <a:pt x="5" y="141"/>
                    <a:pt x="8" y="147"/>
                  </a:cubicBezTo>
                  <a:cubicBezTo>
                    <a:pt x="18" y="168"/>
                    <a:pt x="35" y="196"/>
                    <a:pt x="61" y="22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9820275" y="497827"/>
              <a:ext cx="442913" cy="442913"/>
            </a:xfrm>
            <a:custGeom>
              <a:avLst/>
              <a:gdLst>
                <a:gd name="T0" fmla="*/ 29 w 118"/>
                <a:gd name="T1" fmla="*/ 91 h 118"/>
                <a:gd name="T2" fmla="*/ 72 w 118"/>
                <a:gd name="T3" fmla="*/ 118 h 118"/>
                <a:gd name="T4" fmla="*/ 118 w 118"/>
                <a:gd name="T5" fmla="*/ 0 h 118"/>
                <a:gd name="T6" fmla="*/ 0 w 118"/>
                <a:gd name="T7" fmla="*/ 46 h 118"/>
                <a:gd name="T8" fmla="*/ 3 w 118"/>
                <a:gd name="T9" fmla="*/ 53 h 118"/>
                <a:gd name="T10" fmla="*/ 29 w 118"/>
                <a:gd name="T11" fmla="*/ 91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8" h="118">
                  <a:moveTo>
                    <a:pt x="29" y="91"/>
                  </a:moveTo>
                  <a:cubicBezTo>
                    <a:pt x="40" y="102"/>
                    <a:pt x="54" y="111"/>
                    <a:pt x="72" y="118"/>
                  </a:cubicBezTo>
                  <a:cubicBezTo>
                    <a:pt x="104" y="50"/>
                    <a:pt x="118" y="0"/>
                    <a:pt x="118" y="0"/>
                  </a:cubicBezTo>
                  <a:cubicBezTo>
                    <a:pt x="118" y="0"/>
                    <a:pt x="69" y="14"/>
                    <a:pt x="0" y="46"/>
                  </a:cubicBezTo>
                  <a:cubicBezTo>
                    <a:pt x="1" y="48"/>
                    <a:pt x="2" y="50"/>
                    <a:pt x="3" y="53"/>
                  </a:cubicBezTo>
                  <a:cubicBezTo>
                    <a:pt x="8" y="64"/>
                    <a:pt x="16" y="78"/>
                    <a:pt x="29" y="9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8450262" y="1212202"/>
              <a:ext cx="1095375" cy="1101725"/>
            </a:xfrm>
            <a:custGeom>
              <a:avLst/>
              <a:gdLst>
                <a:gd name="T0" fmla="*/ 206 w 292"/>
                <a:gd name="T1" fmla="*/ 91 h 293"/>
                <a:gd name="T2" fmla="*/ 150 w 292"/>
                <a:gd name="T3" fmla="*/ 14 h 293"/>
                <a:gd name="T4" fmla="*/ 144 w 292"/>
                <a:gd name="T5" fmla="*/ 0 h 293"/>
                <a:gd name="T6" fmla="*/ 0 w 292"/>
                <a:gd name="T7" fmla="*/ 197 h 293"/>
                <a:gd name="T8" fmla="*/ 37 w 292"/>
                <a:gd name="T9" fmla="*/ 253 h 293"/>
                <a:gd name="T10" fmla="*/ 96 w 292"/>
                <a:gd name="T11" fmla="*/ 293 h 293"/>
                <a:gd name="T12" fmla="*/ 292 w 292"/>
                <a:gd name="T13" fmla="*/ 149 h 293"/>
                <a:gd name="T14" fmla="*/ 206 w 292"/>
                <a:gd name="T15" fmla="*/ 91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2" h="293">
                  <a:moveTo>
                    <a:pt x="206" y="91"/>
                  </a:moveTo>
                  <a:cubicBezTo>
                    <a:pt x="179" y="64"/>
                    <a:pt x="161" y="35"/>
                    <a:pt x="150" y="14"/>
                  </a:cubicBezTo>
                  <a:cubicBezTo>
                    <a:pt x="148" y="9"/>
                    <a:pt x="146" y="4"/>
                    <a:pt x="144" y="0"/>
                  </a:cubicBezTo>
                  <a:cubicBezTo>
                    <a:pt x="86" y="53"/>
                    <a:pt x="34" y="118"/>
                    <a:pt x="0" y="197"/>
                  </a:cubicBezTo>
                  <a:cubicBezTo>
                    <a:pt x="0" y="197"/>
                    <a:pt x="11" y="228"/>
                    <a:pt x="37" y="253"/>
                  </a:cubicBezTo>
                  <a:cubicBezTo>
                    <a:pt x="63" y="279"/>
                    <a:pt x="96" y="293"/>
                    <a:pt x="96" y="293"/>
                  </a:cubicBezTo>
                  <a:cubicBezTo>
                    <a:pt x="175" y="260"/>
                    <a:pt x="240" y="207"/>
                    <a:pt x="292" y="149"/>
                  </a:cubicBezTo>
                  <a:cubicBezTo>
                    <a:pt x="256" y="134"/>
                    <a:pt x="228" y="113"/>
                    <a:pt x="206" y="9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9782175" y="670864"/>
              <a:ext cx="307975" cy="311150"/>
            </a:xfrm>
            <a:custGeom>
              <a:avLst/>
              <a:gdLst>
                <a:gd name="T0" fmla="*/ 31 w 82"/>
                <a:gd name="T1" fmla="*/ 53 h 83"/>
                <a:gd name="T2" fmla="*/ 77 w 82"/>
                <a:gd name="T3" fmla="*/ 83 h 83"/>
                <a:gd name="T4" fmla="*/ 82 w 82"/>
                <a:gd name="T5" fmla="*/ 72 h 83"/>
                <a:gd name="T6" fmla="*/ 39 w 82"/>
                <a:gd name="T7" fmla="*/ 45 h 83"/>
                <a:gd name="T8" fmla="*/ 13 w 82"/>
                <a:gd name="T9" fmla="*/ 7 h 83"/>
                <a:gd name="T10" fmla="*/ 10 w 82"/>
                <a:gd name="T11" fmla="*/ 0 h 83"/>
                <a:gd name="T12" fmla="*/ 0 w 82"/>
                <a:gd name="T13" fmla="*/ 5 h 83"/>
                <a:gd name="T14" fmla="*/ 2 w 82"/>
                <a:gd name="T15" fmla="*/ 12 h 83"/>
                <a:gd name="T16" fmla="*/ 31 w 82"/>
                <a:gd name="T17" fmla="*/ 5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83">
                  <a:moveTo>
                    <a:pt x="31" y="53"/>
                  </a:moveTo>
                  <a:cubicBezTo>
                    <a:pt x="42" y="65"/>
                    <a:pt x="57" y="75"/>
                    <a:pt x="77" y="83"/>
                  </a:cubicBezTo>
                  <a:cubicBezTo>
                    <a:pt x="78" y="79"/>
                    <a:pt x="80" y="76"/>
                    <a:pt x="82" y="72"/>
                  </a:cubicBezTo>
                  <a:cubicBezTo>
                    <a:pt x="64" y="65"/>
                    <a:pt x="50" y="56"/>
                    <a:pt x="39" y="45"/>
                  </a:cubicBezTo>
                  <a:cubicBezTo>
                    <a:pt x="26" y="32"/>
                    <a:pt x="18" y="18"/>
                    <a:pt x="13" y="7"/>
                  </a:cubicBezTo>
                  <a:cubicBezTo>
                    <a:pt x="12" y="4"/>
                    <a:pt x="11" y="2"/>
                    <a:pt x="10" y="0"/>
                  </a:cubicBezTo>
                  <a:cubicBezTo>
                    <a:pt x="7" y="2"/>
                    <a:pt x="3" y="3"/>
                    <a:pt x="0" y="5"/>
                  </a:cubicBezTo>
                  <a:cubicBezTo>
                    <a:pt x="0" y="7"/>
                    <a:pt x="1" y="9"/>
                    <a:pt x="2" y="12"/>
                  </a:cubicBezTo>
                  <a:cubicBezTo>
                    <a:pt x="8" y="24"/>
                    <a:pt x="16" y="39"/>
                    <a:pt x="31" y="53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8990012" y="1182039"/>
              <a:ext cx="590550" cy="590550"/>
            </a:xfrm>
            <a:custGeom>
              <a:avLst/>
              <a:gdLst>
                <a:gd name="T0" fmla="*/ 62 w 157"/>
                <a:gd name="T1" fmla="*/ 99 h 157"/>
                <a:gd name="T2" fmla="*/ 148 w 157"/>
                <a:gd name="T3" fmla="*/ 157 h 157"/>
                <a:gd name="T4" fmla="*/ 157 w 157"/>
                <a:gd name="T5" fmla="*/ 148 h 157"/>
                <a:gd name="T6" fmla="*/ 70 w 157"/>
                <a:gd name="T7" fmla="*/ 90 h 157"/>
                <a:gd name="T8" fmla="*/ 17 w 157"/>
                <a:gd name="T9" fmla="*/ 16 h 157"/>
                <a:gd name="T10" fmla="*/ 9 w 157"/>
                <a:gd name="T11" fmla="*/ 0 h 157"/>
                <a:gd name="T12" fmla="*/ 0 w 157"/>
                <a:gd name="T13" fmla="*/ 8 h 157"/>
                <a:gd name="T14" fmla="*/ 6 w 157"/>
                <a:gd name="T15" fmla="*/ 22 h 157"/>
                <a:gd name="T16" fmla="*/ 62 w 157"/>
                <a:gd name="T17" fmla="*/ 99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7" h="157">
                  <a:moveTo>
                    <a:pt x="62" y="99"/>
                  </a:moveTo>
                  <a:cubicBezTo>
                    <a:pt x="84" y="121"/>
                    <a:pt x="112" y="142"/>
                    <a:pt x="148" y="157"/>
                  </a:cubicBezTo>
                  <a:cubicBezTo>
                    <a:pt x="151" y="154"/>
                    <a:pt x="154" y="151"/>
                    <a:pt x="157" y="148"/>
                  </a:cubicBezTo>
                  <a:cubicBezTo>
                    <a:pt x="120" y="133"/>
                    <a:pt x="92" y="112"/>
                    <a:pt x="70" y="90"/>
                  </a:cubicBezTo>
                  <a:cubicBezTo>
                    <a:pt x="44" y="65"/>
                    <a:pt x="27" y="37"/>
                    <a:pt x="17" y="16"/>
                  </a:cubicBezTo>
                  <a:cubicBezTo>
                    <a:pt x="14" y="10"/>
                    <a:pt x="11" y="5"/>
                    <a:pt x="9" y="0"/>
                  </a:cubicBezTo>
                  <a:cubicBezTo>
                    <a:pt x="6" y="3"/>
                    <a:pt x="3" y="6"/>
                    <a:pt x="0" y="8"/>
                  </a:cubicBezTo>
                  <a:cubicBezTo>
                    <a:pt x="2" y="12"/>
                    <a:pt x="4" y="17"/>
                    <a:pt x="6" y="22"/>
                  </a:cubicBezTo>
                  <a:cubicBezTo>
                    <a:pt x="17" y="43"/>
                    <a:pt x="35" y="72"/>
                    <a:pt x="62" y="99"/>
                  </a:cubicBezTo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8510587" y="1572564"/>
              <a:ext cx="671513" cy="673100"/>
            </a:xfrm>
            <a:custGeom>
              <a:avLst/>
              <a:gdLst>
                <a:gd name="T0" fmla="*/ 354 w 423"/>
                <a:gd name="T1" fmla="*/ 0 h 424"/>
                <a:gd name="T2" fmla="*/ 423 w 423"/>
                <a:gd name="T3" fmla="*/ 71 h 424"/>
                <a:gd name="T4" fmla="*/ 0 w 423"/>
                <a:gd name="T5" fmla="*/ 424 h 424"/>
                <a:gd name="T6" fmla="*/ 354 w 423"/>
                <a:gd name="T7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3" h="424">
                  <a:moveTo>
                    <a:pt x="354" y="0"/>
                  </a:moveTo>
                  <a:lnTo>
                    <a:pt x="423" y="71"/>
                  </a:lnTo>
                  <a:lnTo>
                    <a:pt x="0" y="424"/>
                  </a:lnTo>
                  <a:lnTo>
                    <a:pt x="354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0153650" y="321614"/>
              <a:ext cx="285750" cy="285750"/>
            </a:xfrm>
            <a:custGeom>
              <a:avLst/>
              <a:gdLst>
                <a:gd name="T0" fmla="*/ 180 w 180"/>
                <a:gd name="T1" fmla="*/ 0 h 180"/>
                <a:gd name="T2" fmla="*/ 12 w 180"/>
                <a:gd name="T3" fmla="*/ 130 h 180"/>
                <a:gd name="T4" fmla="*/ 0 w 180"/>
                <a:gd name="T5" fmla="*/ 180 h 180"/>
                <a:gd name="T6" fmla="*/ 50 w 180"/>
                <a:gd name="T7" fmla="*/ 170 h 180"/>
                <a:gd name="T8" fmla="*/ 180 w 180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0">
                  <a:moveTo>
                    <a:pt x="180" y="0"/>
                  </a:moveTo>
                  <a:lnTo>
                    <a:pt x="12" y="130"/>
                  </a:lnTo>
                  <a:lnTo>
                    <a:pt x="0" y="180"/>
                  </a:lnTo>
                  <a:lnTo>
                    <a:pt x="50" y="170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10153650" y="321614"/>
              <a:ext cx="285750" cy="285750"/>
            </a:xfrm>
            <a:custGeom>
              <a:avLst/>
              <a:gdLst>
                <a:gd name="T0" fmla="*/ 180 w 180"/>
                <a:gd name="T1" fmla="*/ 0 h 180"/>
                <a:gd name="T2" fmla="*/ 12 w 180"/>
                <a:gd name="T3" fmla="*/ 130 h 180"/>
                <a:gd name="T4" fmla="*/ 0 w 180"/>
                <a:gd name="T5" fmla="*/ 180 h 180"/>
                <a:gd name="T6" fmla="*/ 50 w 180"/>
                <a:gd name="T7" fmla="*/ 170 h 180"/>
                <a:gd name="T8" fmla="*/ 180 w 180"/>
                <a:gd name="T9" fmla="*/ 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180">
                  <a:moveTo>
                    <a:pt x="180" y="0"/>
                  </a:moveTo>
                  <a:lnTo>
                    <a:pt x="12" y="130"/>
                  </a:lnTo>
                  <a:lnTo>
                    <a:pt x="0" y="180"/>
                  </a:lnTo>
                  <a:lnTo>
                    <a:pt x="50" y="170"/>
                  </a:lnTo>
                  <a:lnTo>
                    <a:pt x="18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9451975" y="948677"/>
              <a:ext cx="360363" cy="360363"/>
            </a:xfrm>
            <a:custGeom>
              <a:avLst/>
              <a:gdLst>
                <a:gd name="T0" fmla="*/ 79 w 96"/>
                <a:gd name="T1" fmla="*/ 79 h 96"/>
                <a:gd name="T2" fmla="*/ 17 w 96"/>
                <a:gd name="T3" fmla="*/ 79 h 96"/>
                <a:gd name="T4" fmla="*/ 17 w 96"/>
                <a:gd name="T5" fmla="*/ 17 h 96"/>
                <a:gd name="T6" fmla="*/ 79 w 96"/>
                <a:gd name="T7" fmla="*/ 17 h 96"/>
                <a:gd name="T8" fmla="*/ 79 w 96"/>
                <a:gd name="T9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6">
                  <a:moveTo>
                    <a:pt x="79" y="79"/>
                  </a:moveTo>
                  <a:cubicBezTo>
                    <a:pt x="62" y="96"/>
                    <a:pt x="34" y="96"/>
                    <a:pt x="17" y="79"/>
                  </a:cubicBezTo>
                  <a:cubicBezTo>
                    <a:pt x="0" y="62"/>
                    <a:pt x="0" y="34"/>
                    <a:pt x="17" y="17"/>
                  </a:cubicBezTo>
                  <a:cubicBezTo>
                    <a:pt x="34" y="0"/>
                    <a:pt x="62" y="0"/>
                    <a:pt x="79" y="17"/>
                  </a:cubicBezTo>
                  <a:cubicBezTo>
                    <a:pt x="96" y="34"/>
                    <a:pt x="96" y="62"/>
                    <a:pt x="79" y="79"/>
                  </a:cubicBezTo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 noEditPoints="1"/>
            </p:cNvSpPr>
            <p:nvPr/>
          </p:nvSpPr>
          <p:spPr bwMode="auto">
            <a:xfrm>
              <a:off x="9451975" y="948677"/>
              <a:ext cx="360363" cy="360363"/>
            </a:xfrm>
            <a:custGeom>
              <a:avLst/>
              <a:gdLst>
                <a:gd name="T0" fmla="*/ 48 w 96"/>
                <a:gd name="T1" fmla="*/ 96 h 96"/>
                <a:gd name="T2" fmla="*/ 14 w 96"/>
                <a:gd name="T3" fmla="*/ 82 h 96"/>
                <a:gd name="T4" fmla="*/ 0 w 96"/>
                <a:gd name="T5" fmla="*/ 48 h 96"/>
                <a:gd name="T6" fmla="*/ 14 w 96"/>
                <a:gd name="T7" fmla="*/ 14 h 96"/>
                <a:gd name="T8" fmla="*/ 48 w 96"/>
                <a:gd name="T9" fmla="*/ 0 h 96"/>
                <a:gd name="T10" fmla="*/ 82 w 96"/>
                <a:gd name="T11" fmla="*/ 14 h 96"/>
                <a:gd name="T12" fmla="*/ 96 w 96"/>
                <a:gd name="T13" fmla="*/ 48 h 96"/>
                <a:gd name="T14" fmla="*/ 82 w 96"/>
                <a:gd name="T15" fmla="*/ 82 h 96"/>
                <a:gd name="T16" fmla="*/ 48 w 96"/>
                <a:gd name="T17" fmla="*/ 96 h 96"/>
                <a:gd name="T18" fmla="*/ 48 w 96"/>
                <a:gd name="T19" fmla="*/ 10 h 96"/>
                <a:gd name="T20" fmla="*/ 21 w 96"/>
                <a:gd name="T21" fmla="*/ 21 h 96"/>
                <a:gd name="T22" fmla="*/ 10 w 96"/>
                <a:gd name="T23" fmla="*/ 48 h 96"/>
                <a:gd name="T24" fmla="*/ 21 w 96"/>
                <a:gd name="T25" fmla="*/ 75 h 96"/>
                <a:gd name="T26" fmla="*/ 48 w 96"/>
                <a:gd name="T27" fmla="*/ 86 h 96"/>
                <a:gd name="T28" fmla="*/ 75 w 96"/>
                <a:gd name="T29" fmla="*/ 75 h 96"/>
                <a:gd name="T30" fmla="*/ 86 w 96"/>
                <a:gd name="T31" fmla="*/ 48 h 96"/>
                <a:gd name="T32" fmla="*/ 75 w 96"/>
                <a:gd name="T33" fmla="*/ 21 h 96"/>
                <a:gd name="T34" fmla="*/ 48 w 96"/>
                <a:gd name="T35" fmla="*/ 1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96">
                  <a:moveTo>
                    <a:pt x="48" y="96"/>
                  </a:moveTo>
                  <a:cubicBezTo>
                    <a:pt x="35" y="96"/>
                    <a:pt x="23" y="91"/>
                    <a:pt x="14" y="82"/>
                  </a:cubicBezTo>
                  <a:cubicBezTo>
                    <a:pt x="5" y="73"/>
                    <a:pt x="0" y="61"/>
                    <a:pt x="0" y="48"/>
                  </a:cubicBezTo>
                  <a:cubicBezTo>
                    <a:pt x="0" y="35"/>
                    <a:pt x="5" y="23"/>
                    <a:pt x="14" y="14"/>
                  </a:cubicBezTo>
                  <a:cubicBezTo>
                    <a:pt x="23" y="5"/>
                    <a:pt x="35" y="0"/>
                    <a:pt x="48" y="0"/>
                  </a:cubicBezTo>
                  <a:cubicBezTo>
                    <a:pt x="61" y="0"/>
                    <a:pt x="73" y="5"/>
                    <a:pt x="82" y="14"/>
                  </a:cubicBezTo>
                  <a:cubicBezTo>
                    <a:pt x="91" y="23"/>
                    <a:pt x="96" y="35"/>
                    <a:pt x="96" y="48"/>
                  </a:cubicBezTo>
                  <a:cubicBezTo>
                    <a:pt x="96" y="61"/>
                    <a:pt x="91" y="73"/>
                    <a:pt x="82" y="82"/>
                  </a:cubicBezTo>
                  <a:cubicBezTo>
                    <a:pt x="73" y="91"/>
                    <a:pt x="61" y="96"/>
                    <a:pt x="48" y="96"/>
                  </a:cubicBezTo>
                  <a:moveTo>
                    <a:pt x="48" y="10"/>
                  </a:moveTo>
                  <a:cubicBezTo>
                    <a:pt x="38" y="10"/>
                    <a:pt x="28" y="14"/>
                    <a:pt x="21" y="21"/>
                  </a:cubicBezTo>
                  <a:cubicBezTo>
                    <a:pt x="14" y="28"/>
                    <a:pt x="10" y="38"/>
                    <a:pt x="10" y="48"/>
                  </a:cubicBezTo>
                  <a:cubicBezTo>
                    <a:pt x="10" y="58"/>
                    <a:pt x="14" y="68"/>
                    <a:pt x="21" y="75"/>
                  </a:cubicBezTo>
                  <a:cubicBezTo>
                    <a:pt x="28" y="82"/>
                    <a:pt x="38" y="86"/>
                    <a:pt x="48" y="86"/>
                  </a:cubicBezTo>
                  <a:cubicBezTo>
                    <a:pt x="58" y="86"/>
                    <a:pt x="68" y="82"/>
                    <a:pt x="75" y="75"/>
                  </a:cubicBezTo>
                  <a:cubicBezTo>
                    <a:pt x="82" y="68"/>
                    <a:pt x="86" y="58"/>
                    <a:pt x="86" y="48"/>
                  </a:cubicBezTo>
                  <a:cubicBezTo>
                    <a:pt x="86" y="38"/>
                    <a:pt x="82" y="28"/>
                    <a:pt x="75" y="21"/>
                  </a:cubicBezTo>
                  <a:cubicBezTo>
                    <a:pt x="68" y="14"/>
                    <a:pt x="58" y="10"/>
                    <a:pt x="48" y="10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10263187" y="497827"/>
              <a:ext cx="0" cy="3175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21"/>
            <p:cNvSpPr>
              <a:spLocks noEditPoints="1"/>
            </p:cNvSpPr>
            <p:nvPr/>
          </p:nvSpPr>
          <p:spPr bwMode="auto">
            <a:xfrm>
              <a:off x="8805862" y="1850377"/>
              <a:ext cx="668338" cy="466725"/>
            </a:xfrm>
            <a:custGeom>
              <a:avLst/>
              <a:gdLst>
                <a:gd name="T0" fmla="*/ 45 w 178"/>
                <a:gd name="T1" fmla="*/ 102 h 124"/>
                <a:gd name="T2" fmla="*/ 1 w 178"/>
                <a:gd name="T3" fmla="*/ 123 h 124"/>
                <a:gd name="T4" fmla="*/ 0 w 178"/>
                <a:gd name="T5" fmla="*/ 123 h 124"/>
                <a:gd name="T6" fmla="*/ 0 w 178"/>
                <a:gd name="T7" fmla="*/ 123 h 124"/>
                <a:gd name="T8" fmla="*/ 1 w 178"/>
                <a:gd name="T9" fmla="*/ 124 h 124"/>
                <a:gd name="T10" fmla="*/ 45 w 178"/>
                <a:gd name="T11" fmla="*/ 102 h 124"/>
                <a:gd name="T12" fmla="*/ 45 w 178"/>
                <a:gd name="T13" fmla="*/ 102 h 124"/>
                <a:gd name="T14" fmla="*/ 178 w 178"/>
                <a:gd name="T15" fmla="*/ 0 h 124"/>
                <a:gd name="T16" fmla="*/ 158 w 178"/>
                <a:gd name="T17" fmla="*/ 19 h 124"/>
                <a:gd name="T18" fmla="*/ 158 w 178"/>
                <a:gd name="T19" fmla="*/ 19 h 124"/>
                <a:gd name="T20" fmla="*/ 178 w 178"/>
                <a:gd name="T21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8" h="124">
                  <a:moveTo>
                    <a:pt x="45" y="102"/>
                  </a:moveTo>
                  <a:cubicBezTo>
                    <a:pt x="31" y="110"/>
                    <a:pt x="16" y="117"/>
                    <a:pt x="1" y="123"/>
                  </a:cubicBezTo>
                  <a:cubicBezTo>
                    <a:pt x="1" y="123"/>
                    <a:pt x="1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" y="124"/>
                    <a:pt x="1" y="124"/>
                    <a:pt x="1" y="124"/>
                  </a:cubicBezTo>
                  <a:cubicBezTo>
                    <a:pt x="16" y="117"/>
                    <a:pt x="31" y="110"/>
                    <a:pt x="45" y="102"/>
                  </a:cubicBezTo>
                  <a:cubicBezTo>
                    <a:pt x="45" y="102"/>
                    <a:pt x="45" y="102"/>
                    <a:pt x="45" y="102"/>
                  </a:cubicBezTo>
                  <a:moveTo>
                    <a:pt x="178" y="0"/>
                  </a:moveTo>
                  <a:cubicBezTo>
                    <a:pt x="172" y="7"/>
                    <a:pt x="165" y="13"/>
                    <a:pt x="158" y="19"/>
                  </a:cubicBezTo>
                  <a:cubicBezTo>
                    <a:pt x="158" y="19"/>
                    <a:pt x="158" y="19"/>
                    <a:pt x="158" y="19"/>
                  </a:cubicBezTo>
                  <a:cubicBezTo>
                    <a:pt x="165" y="13"/>
                    <a:pt x="172" y="7"/>
                    <a:pt x="178" y="0"/>
                  </a:cubicBezTo>
                </a:path>
              </a:pathLst>
            </a:custGeom>
            <a:solidFill>
              <a:srgbClr val="E5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8788400" y="2305989"/>
              <a:ext cx="17463" cy="7938"/>
            </a:xfrm>
            <a:custGeom>
              <a:avLst/>
              <a:gdLst>
                <a:gd name="T0" fmla="*/ 0 w 5"/>
                <a:gd name="T1" fmla="*/ 0 h 2"/>
                <a:gd name="T2" fmla="*/ 5 w 5"/>
                <a:gd name="T3" fmla="*/ 2 h 2"/>
                <a:gd name="T4" fmla="*/ 5 w 5"/>
                <a:gd name="T5" fmla="*/ 2 h 2"/>
                <a:gd name="T6" fmla="*/ 0 w 5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2">
                  <a:moveTo>
                    <a:pt x="0" y="0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1"/>
                    <a:pt x="3" y="1"/>
                    <a:pt x="0" y="0"/>
                  </a:cubicBezTo>
                </a:path>
              </a:pathLst>
            </a:custGeom>
            <a:solidFill>
              <a:srgbClr val="E5C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8975725" y="1921814"/>
              <a:ext cx="423863" cy="312738"/>
            </a:xfrm>
            <a:custGeom>
              <a:avLst/>
              <a:gdLst>
                <a:gd name="T0" fmla="*/ 113 w 113"/>
                <a:gd name="T1" fmla="*/ 0 h 83"/>
                <a:gd name="T2" fmla="*/ 0 w 113"/>
                <a:gd name="T3" fmla="*/ 83 h 83"/>
                <a:gd name="T4" fmla="*/ 0 w 113"/>
                <a:gd name="T5" fmla="*/ 83 h 83"/>
                <a:gd name="T6" fmla="*/ 113 w 113"/>
                <a:gd name="T7" fmla="*/ 0 h 83"/>
                <a:gd name="T8" fmla="*/ 113 w 113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83">
                  <a:moveTo>
                    <a:pt x="113" y="0"/>
                  </a:moveTo>
                  <a:cubicBezTo>
                    <a:pt x="80" y="31"/>
                    <a:pt x="42" y="60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42" y="60"/>
                    <a:pt x="80" y="31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</a:path>
              </a:pathLst>
            </a:custGeom>
            <a:solidFill>
              <a:srgbClr val="264D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9415462" y="940739"/>
              <a:ext cx="652463" cy="796925"/>
            </a:xfrm>
            <a:custGeom>
              <a:avLst/>
              <a:gdLst>
                <a:gd name="T0" fmla="*/ 153 w 174"/>
                <a:gd name="T1" fmla="*/ 0 h 212"/>
                <a:gd name="T2" fmla="*/ 101 w 174"/>
                <a:gd name="T3" fmla="*/ 71 h 212"/>
                <a:gd name="T4" fmla="*/ 92 w 174"/>
                <a:gd name="T5" fmla="*/ 84 h 212"/>
                <a:gd name="T6" fmla="*/ 89 w 174"/>
                <a:gd name="T7" fmla="*/ 87 h 212"/>
                <a:gd name="T8" fmla="*/ 0 w 174"/>
                <a:gd name="T9" fmla="*/ 189 h 212"/>
                <a:gd name="T10" fmla="*/ 44 w 174"/>
                <a:gd name="T11" fmla="*/ 212 h 212"/>
                <a:gd name="T12" fmla="*/ 174 w 174"/>
                <a:gd name="T13" fmla="*/ 11 h 212"/>
                <a:gd name="T14" fmla="*/ 153 w 174"/>
                <a:gd name="T15" fmla="*/ 0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4" h="212">
                  <a:moveTo>
                    <a:pt x="153" y="0"/>
                  </a:moveTo>
                  <a:cubicBezTo>
                    <a:pt x="138" y="22"/>
                    <a:pt x="121" y="46"/>
                    <a:pt x="101" y="71"/>
                  </a:cubicBezTo>
                  <a:cubicBezTo>
                    <a:pt x="99" y="76"/>
                    <a:pt x="96" y="80"/>
                    <a:pt x="92" y="84"/>
                  </a:cubicBezTo>
                  <a:cubicBezTo>
                    <a:pt x="91" y="85"/>
                    <a:pt x="90" y="86"/>
                    <a:pt x="89" y="87"/>
                  </a:cubicBezTo>
                  <a:cubicBezTo>
                    <a:pt x="63" y="120"/>
                    <a:pt x="33" y="155"/>
                    <a:pt x="0" y="189"/>
                  </a:cubicBezTo>
                  <a:cubicBezTo>
                    <a:pt x="13" y="198"/>
                    <a:pt x="28" y="206"/>
                    <a:pt x="44" y="212"/>
                  </a:cubicBezTo>
                  <a:cubicBezTo>
                    <a:pt x="103" y="145"/>
                    <a:pt x="145" y="71"/>
                    <a:pt x="174" y="11"/>
                  </a:cubicBezTo>
                  <a:cubicBezTo>
                    <a:pt x="166" y="8"/>
                    <a:pt x="159" y="4"/>
                    <a:pt x="153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10012362" y="591489"/>
              <a:ext cx="217488" cy="349250"/>
            </a:xfrm>
            <a:custGeom>
              <a:avLst/>
              <a:gdLst>
                <a:gd name="T0" fmla="*/ 58 w 58"/>
                <a:gd name="T1" fmla="*/ 0 h 93"/>
                <a:gd name="T2" fmla="*/ 52 w 58"/>
                <a:gd name="T3" fmla="*/ 1 h 93"/>
                <a:gd name="T4" fmla="*/ 0 w 58"/>
                <a:gd name="T5" fmla="*/ 83 h 93"/>
                <a:gd name="T6" fmla="*/ 20 w 58"/>
                <a:gd name="T7" fmla="*/ 93 h 93"/>
                <a:gd name="T8" fmla="*/ 58 w 58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3">
                  <a:moveTo>
                    <a:pt x="58" y="0"/>
                  </a:moveTo>
                  <a:cubicBezTo>
                    <a:pt x="52" y="1"/>
                    <a:pt x="52" y="1"/>
                    <a:pt x="52" y="1"/>
                  </a:cubicBezTo>
                  <a:cubicBezTo>
                    <a:pt x="41" y="20"/>
                    <a:pt x="24" y="49"/>
                    <a:pt x="0" y="83"/>
                  </a:cubicBezTo>
                  <a:cubicBezTo>
                    <a:pt x="6" y="87"/>
                    <a:pt x="13" y="90"/>
                    <a:pt x="20" y="93"/>
                  </a:cubicBezTo>
                  <a:cubicBezTo>
                    <a:pt x="39" y="53"/>
                    <a:pt x="51" y="20"/>
                    <a:pt x="58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8678862" y="1685277"/>
              <a:ext cx="866775" cy="628650"/>
            </a:xfrm>
            <a:custGeom>
              <a:avLst/>
              <a:gdLst>
                <a:gd name="T0" fmla="*/ 188 w 231"/>
                <a:gd name="T1" fmla="*/ 0 h 167"/>
                <a:gd name="T2" fmla="*/ 0 w 231"/>
                <a:gd name="T3" fmla="*/ 147 h 167"/>
                <a:gd name="T4" fmla="*/ 29 w 231"/>
                <a:gd name="T5" fmla="*/ 165 h 167"/>
                <a:gd name="T6" fmla="*/ 34 w 231"/>
                <a:gd name="T7" fmla="*/ 167 h 167"/>
                <a:gd name="T8" fmla="*/ 35 w 231"/>
                <a:gd name="T9" fmla="*/ 167 h 167"/>
                <a:gd name="T10" fmla="*/ 79 w 231"/>
                <a:gd name="T11" fmla="*/ 146 h 167"/>
                <a:gd name="T12" fmla="*/ 192 w 231"/>
                <a:gd name="T13" fmla="*/ 63 h 167"/>
                <a:gd name="T14" fmla="*/ 212 w 231"/>
                <a:gd name="T15" fmla="*/ 44 h 167"/>
                <a:gd name="T16" fmla="*/ 231 w 231"/>
                <a:gd name="T17" fmla="*/ 23 h 167"/>
                <a:gd name="T18" fmla="*/ 188 w 231"/>
                <a:gd name="T19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1" h="167">
                  <a:moveTo>
                    <a:pt x="188" y="0"/>
                  </a:moveTo>
                  <a:cubicBezTo>
                    <a:pt x="133" y="55"/>
                    <a:pt x="70" y="108"/>
                    <a:pt x="0" y="147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32" y="166"/>
                    <a:pt x="33" y="166"/>
                    <a:pt x="34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50" y="161"/>
                    <a:pt x="65" y="154"/>
                    <a:pt x="79" y="146"/>
                  </a:cubicBezTo>
                  <a:cubicBezTo>
                    <a:pt x="121" y="123"/>
                    <a:pt x="159" y="94"/>
                    <a:pt x="192" y="63"/>
                  </a:cubicBezTo>
                  <a:cubicBezTo>
                    <a:pt x="199" y="57"/>
                    <a:pt x="206" y="51"/>
                    <a:pt x="212" y="44"/>
                  </a:cubicBezTo>
                  <a:cubicBezTo>
                    <a:pt x="219" y="37"/>
                    <a:pt x="225" y="30"/>
                    <a:pt x="231" y="23"/>
                  </a:cubicBezTo>
                  <a:cubicBezTo>
                    <a:pt x="215" y="17"/>
                    <a:pt x="201" y="9"/>
                    <a:pt x="188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9988550" y="904227"/>
              <a:ext cx="98425" cy="77788"/>
            </a:xfrm>
            <a:custGeom>
              <a:avLst/>
              <a:gdLst>
                <a:gd name="T0" fmla="*/ 6 w 26"/>
                <a:gd name="T1" fmla="*/ 0 h 21"/>
                <a:gd name="T2" fmla="*/ 0 w 26"/>
                <a:gd name="T3" fmla="*/ 10 h 21"/>
                <a:gd name="T4" fmla="*/ 21 w 26"/>
                <a:gd name="T5" fmla="*/ 21 h 21"/>
                <a:gd name="T6" fmla="*/ 26 w 26"/>
                <a:gd name="T7" fmla="*/ 10 h 21"/>
                <a:gd name="T8" fmla="*/ 6 w 26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">
                  <a:moveTo>
                    <a:pt x="6" y="0"/>
                  </a:moveTo>
                  <a:cubicBezTo>
                    <a:pt x="4" y="4"/>
                    <a:pt x="2" y="7"/>
                    <a:pt x="0" y="10"/>
                  </a:cubicBezTo>
                  <a:cubicBezTo>
                    <a:pt x="6" y="14"/>
                    <a:pt x="13" y="18"/>
                    <a:pt x="21" y="21"/>
                  </a:cubicBezTo>
                  <a:cubicBezTo>
                    <a:pt x="23" y="17"/>
                    <a:pt x="25" y="13"/>
                    <a:pt x="26" y="10"/>
                  </a:cubicBezTo>
                  <a:cubicBezTo>
                    <a:pt x="19" y="7"/>
                    <a:pt x="12" y="4"/>
                    <a:pt x="6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9385300" y="1651939"/>
              <a:ext cx="195263" cy="120650"/>
            </a:xfrm>
            <a:custGeom>
              <a:avLst/>
              <a:gdLst>
                <a:gd name="T0" fmla="*/ 8 w 52"/>
                <a:gd name="T1" fmla="*/ 0 h 32"/>
                <a:gd name="T2" fmla="*/ 0 w 52"/>
                <a:gd name="T3" fmla="*/ 9 h 32"/>
                <a:gd name="T4" fmla="*/ 43 w 52"/>
                <a:gd name="T5" fmla="*/ 32 h 32"/>
                <a:gd name="T6" fmla="*/ 52 w 52"/>
                <a:gd name="T7" fmla="*/ 23 h 32"/>
                <a:gd name="T8" fmla="*/ 8 w 52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32">
                  <a:moveTo>
                    <a:pt x="8" y="0"/>
                  </a:moveTo>
                  <a:cubicBezTo>
                    <a:pt x="5" y="3"/>
                    <a:pt x="2" y="6"/>
                    <a:pt x="0" y="9"/>
                  </a:cubicBezTo>
                  <a:cubicBezTo>
                    <a:pt x="13" y="18"/>
                    <a:pt x="27" y="26"/>
                    <a:pt x="43" y="32"/>
                  </a:cubicBezTo>
                  <a:cubicBezTo>
                    <a:pt x="46" y="29"/>
                    <a:pt x="49" y="26"/>
                    <a:pt x="52" y="23"/>
                  </a:cubicBezTo>
                  <a:cubicBezTo>
                    <a:pt x="36" y="17"/>
                    <a:pt x="21" y="9"/>
                    <a:pt x="8" y="0"/>
                  </a:cubicBez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10207625" y="505764"/>
              <a:ext cx="52388" cy="88900"/>
            </a:xfrm>
            <a:custGeom>
              <a:avLst/>
              <a:gdLst>
                <a:gd name="T0" fmla="*/ 14 w 14"/>
                <a:gd name="T1" fmla="*/ 0 h 24"/>
                <a:gd name="T2" fmla="*/ 13 w 14"/>
                <a:gd name="T3" fmla="*/ 0 h 24"/>
                <a:gd name="T4" fmla="*/ 0 w 14"/>
                <a:gd name="T5" fmla="*/ 24 h 24"/>
                <a:gd name="T6" fmla="*/ 6 w 14"/>
                <a:gd name="T7" fmla="*/ 23 h 24"/>
                <a:gd name="T8" fmla="*/ 14 w 14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">
                  <a:moveTo>
                    <a:pt x="14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9" y="9"/>
                    <a:pt x="0" y="24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10" y="10"/>
                    <a:pt x="13" y="2"/>
                    <a:pt x="14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9748837" y="1209027"/>
              <a:ext cx="44450" cy="58738"/>
            </a:xfrm>
            <a:custGeom>
              <a:avLst/>
              <a:gdLst>
                <a:gd name="T0" fmla="*/ 12 w 12"/>
                <a:gd name="T1" fmla="*/ 0 h 16"/>
                <a:gd name="T2" fmla="*/ 0 w 12"/>
                <a:gd name="T3" fmla="*/ 16 h 16"/>
                <a:gd name="T4" fmla="*/ 3 w 12"/>
                <a:gd name="T5" fmla="*/ 13 h 16"/>
                <a:gd name="T6" fmla="*/ 12 w 12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6">
                  <a:moveTo>
                    <a:pt x="12" y="0"/>
                  </a:moveTo>
                  <a:cubicBezTo>
                    <a:pt x="8" y="5"/>
                    <a:pt x="5" y="11"/>
                    <a:pt x="0" y="16"/>
                  </a:cubicBezTo>
                  <a:cubicBezTo>
                    <a:pt x="1" y="15"/>
                    <a:pt x="2" y="14"/>
                    <a:pt x="3" y="13"/>
                  </a:cubicBezTo>
                  <a:cubicBezTo>
                    <a:pt x="7" y="9"/>
                    <a:pt x="10" y="5"/>
                    <a:pt x="12" y="0"/>
                  </a:cubicBezTo>
                </a:path>
              </a:pathLst>
            </a:custGeom>
            <a:solidFill>
              <a:srgbClr val="1433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" name="Freeform 31"/>
          <p:cNvSpPr>
            <a:spLocks/>
          </p:cNvSpPr>
          <p:nvPr/>
        </p:nvSpPr>
        <p:spPr bwMode="auto">
          <a:xfrm>
            <a:off x="1020081" y="5577747"/>
            <a:ext cx="1479550" cy="46038"/>
          </a:xfrm>
          <a:custGeom>
            <a:avLst/>
            <a:gdLst>
              <a:gd name="T0" fmla="*/ 0 w 394"/>
              <a:gd name="T1" fmla="*/ 6 h 12"/>
              <a:gd name="T2" fmla="*/ 62 w 394"/>
              <a:gd name="T3" fmla="*/ 3 h 12"/>
              <a:gd name="T4" fmla="*/ 92 w 394"/>
              <a:gd name="T5" fmla="*/ 2 h 12"/>
              <a:gd name="T6" fmla="*/ 125 w 394"/>
              <a:gd name="T7" fmla="*/ 1 h 12"/>
              <a:gd name="T8" fmla="*/ 161 w 394"/>
              <a:gd name="T9" fmla="*/ 1 h 12"/>
              <a:gd name="T10" fmla="*/ 197 w 394"/>
              <a:gd name="T11" fmla="*/ 0 h 12"/>
              <a:gd name="T12" fmla="*/ 234 w 394"/>
              <a:gd name="T13" fmla="*/ 1 h 12"/>
              <a:gd name="T14" fmla="*/ 270 w 394"/>
              <a:gd name="T15" fmla="*/ 1 h 12"/>
              <a:gd name="T16" fmla="*/ 333 w 394"/>
              <a:gd name="T17" fmla="*/ 3 h 12"/>
              <a:gd name="T18" fmla="*/ 394 w 394"/>
              <a:gd name="T19" fmla="*/ 6 h 12"/>
              <a:gd name="T20" fmla="*/ 333 w 394"/>
              <a:gd name="T21" fmla="*/ 10 h 12"/>
              <a:gd name="T22" fmla="*/ 270 w 394"/>
              <a:gd name="T23" fmla="*/ 12 h 12"/>
              <a:gd name="T24" fmla="*/ 234 w 394"/>
              <a:gd name="T25" fmla="*/ 12 h 12"/>
              <a:gd name="T26" fmla="*/ 197 w 394"/>
              <a:gd name="T27" fmla="*/ 12 h 12"/>
              <a:gd name="T28" fmla="*/ 161 w 394"/>
              <a:gd name="T29" fmla="*/ 12 h 12"/>
              <a:gd name="T30" fmla="*/ 125 w 394"/>
              <a:gd name="T31" fmla="*/ 12 h 12"/>
              <a:gd name="T32" fmla="*/ 92 w 394"/>
              <a:gd name="T33" fmla="*/ 11 h 12"/>
              <a:gd name="T34" fmla="*/ 62 w 394"/>
              <a:gd name="T35" fmla="*/ 10 h 12"/>
              <a:gd name="T36" fmla="*/ 0 w 394"/>
              <a:gd name="T37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394" h="12">
                <a:moveTo>
                  <a:pt x="0" y="6"/>
                </a:moveTo>
                <a:cubicBezTo>
                  <a:pt x="0" y="6"/>
                  <a:pt x="25" y="4"/>
                  <a:pt x="62" y="3"/>
                </a:cubicBezTo>
                <a:cubicBezTo>
                  <a:pt x="71" y="3"/>
                  <a:pt x="81" y="2"/>
                  <a:pt x="92" y="2"/>
                </a:cubicBezTo>
                <a:cubicBezTo>
                  <a:pt x="102" y="2"/>
                  <a:pt x="113" y="1"/>
                  <a:pt x="125" y="1"/>
                </a:cubicBezTo>
                <a:cubicBezTo>
                  <a:pt x="136" y="1"/>
                  <a:pt x="148" y="1"/>
                  <a:pt x="161" y="1"/>
                </a:cubicBezTo>
                <a:cubicBezTo>
                  <a:pt x="173" y="1"/>
                  <a:pt x="185" y="1"/>
                  <a:pt x="197" y="0"/>
                </a:cubicBezTo>
                <a:cubicBezTo>
                  <a:pt x="210" y="1"/>
                  <a:pt x="222" y="1"/>
                  <a:pt x="234" y="1"/>
                </a:cubicBezTo>
                <a:cubicBezTo>
                  <a:pt x="246" y="1"/>
                  <a:pt x="258" y="1"/>
                  <a:pt x="270" y="1"/>
                </a:cubicBezTo>
                <a:cubicBezTo>
                  <a:pt x="293" y="2"/>
                  <a:pt x="314" y="2"/>
                  <a:pt x="333" y="3"/>
                </a:cubicBezTo>
                <a:cubicBezTo>
                  <a:pt x="370" y="4"/>
                  <a:pt x="394" y="6"/>
                  <a:pt x="394" y="6"/>
                </a:cubicBezTo>
                <a:cubicBezTo>
                  <a:pt x="394" y="6"/>
                  <a:pt x="370" y="8"/>
                  <a:pt x="333" y="10"/>
                </a:cubicBezTo>
                <a:cubicBezTo>
                  <a:pt x="314" y="11"/>
                  <a:pt x="293" y="11"/>
                  <a:pt x="270" y="12"/>
                </a:cubicBezTo>
                <a:cubicBezTo>
                  <a:pt x="258" y="12"/>
                  <a:pt x="246" y="12"/>
                  <a:pt x="234" y="12"/>
                </a:cubicBezTo>
                <a:cubicBezTo>
                  <a:pt x="222" y="12"/>
                  <a:pt x="210" y="12"/>
                  <a:pt x="197" y="12"/>
                </a:cubicBezTo>
                <a:cubicBezTo>
                  <a:pt x="185" y="12"/>
                  <a:pt x="173" y="12"/>
                  <a:pt x="161" y="12"/>
                </a:cubicBezTo>
                <a:cubicBezTo>
                  <a:pt x="148" y="12"/>
                  <a:pt x="136" y="12"/>
                  <a:pt x="125" y="12"/>
                </a:cubicBezTo>
                <a:cubicBezTo>
                  <a:pt x="113" y="12"/>
                  <a:pt x="102" y="11"/>
                  <a:pt x="92" y="11"/>
                </a:cubicBezTo>
                <a:cubicBezTo>
                  <a:pt x="81" y="11"/>
                  <a:pt x="71" y="10"/>
                  <a:pt x="62" y="10"/>
                </a:cubicBezTo>
                <a:cubicBezTo>
                  <a:pt x="25" y="8"/>
                  <a:pt x="0" y="6"/>
                  <a:pt x="0" y="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Freeform 32"/>
          <p:cNvSpPr>
            <a:spLocks/>
          </p:cNvSpPr>
          <p:nvPr/>
        </p:nvSpPr>
        <p:spPr bwMode="auto">
          <a:xfrm>
            <a:off x="4282394" y="5577747"/>
            <a:ext cx="747713" cy="46038"/>
          </a:xfrm>
          <a:custGeom>
            <a:avLst/>
            <a:gdLst>
              <a:gd name="T0" fmla="*/ 0 w 199"/>
              <a:gd name="T1" fmla="*/ 6 h 12"/>
              <a:gd name="T2" fmla="*/ 9 w 199"/>
              <a:gd name="T3" fmla="*/ 5 h 12"/>
              <a:gd name="T4" fmla="*/ 31 w 199"/>
              <a:gd name="T5" fmla="*/ 3 h 12"/>
              <a:gd name="T6" fmla="*/ 46 w 199"/>
              <a:gd name="T7" fmla="*/ 2 h 12"/>
              <a:gd name="T8" fmla="*/ 63 w 199"/>
              <a:gd name="T9" fmla="*/ 1 h 12"/>
              <a:gd name="T10" fmla="*/ 81 w 199"/>
              <a:gd name="T11" fmla="*/ 1 h 12"/>
              <a:gd name="T12" fmla="*/ 100 w 199"/>
              <a:gd name="T13" fmla="*/ 0 h 12"/>
              <a:gd name="T14" fmla="*/ 118 w 199"/>
              <a:gd name="T15" fmla="*/ 1 h 12"/>
              <a:gd name="T16" fmla="*/ 136 w 199"/>
              <a:gd name="T17" fmla="*/ 1 h 12"/>
              <a:gd name="T18" fmla="*/ 168 w 199"/>
              <a:gd name="T19" fmla="*/ 3 h 12"/>
              <a:gd name="T20" fmla="*/ 190 w 199"/>
              <a:gd name="T21" fmla="*/ 5 h 12"/>
              <a:gd name="T22" fmla="*/ 199 w 199"/>
              <a:gd name="T23" fmla="*/ 6 h 12"/>
              <a:gd name="T24" fmla="*/ 190 w 199"/>
              <a:gd name="T25" fmla="*/ 8 h 12"/>
              <a:gd name="T26" fmla="*/ 168 w 199"/>
              <a:gd name="T27" fmla="*/ 10 h 12"/>
              <a:gd name="T28" fmla="*/ 136 w 199"/>
              <a:gd name="T29" fmla="*/ 12 h 12"/>
              <a:gd name="T30" fmla="*/ 118 w 199"/>
              <a:gd name="T31" fmla="*/ 12 h 12"/>
              <a:gd name="T32" fmla="*/ 100 w 199"/>
              <a:gd name="T33" fmla="*/ 12 h 12"/>
              <a:gd name="T34" fmla="*/ 81 w 199"/>
              <a:gd name="T35" fmla="*/ 12 h 12"/>
              <a:gd name="T36" fmla="*/ 63 w 199"/>
              <a:gd name="T37" fmla="*/ 12 h 12"/>
              <a:gd name="T38" fmla="*/ 46 w 199"/>
              <a:gd name="T39" fmla="*/ 11 h 12"/>
              <a:gd name="T40" fmla="*/ 31 w 199"/>
              <a:gd name="T41" fmla="*/ 10 h 12"/>
              <a:gd name="T42" fmla="*/ 9 w 199"/>
              <a:gd name="T43" fmla="*/ 8 h 12"/>
              <a:gd name="T44" fmla="*/ 0 w 199"/>
              <a:gd name="T45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99" h="12">
                <a:moveTo>
                  <a:pt x="0" y="6"/>
                </a:moveTo>
                <a:cubicBezTo>
                  <a:pt x="0" y="6"/>
                  <a:pt x="3" y="6"/>
                  <a:pt x="9" y="5"/>
                </a:cubicBezTo>
                <a:cubicBezTo>
                  <a:pt x="14" y="5"/>
                  <a:pt x="22" y="4"/>
                  <a:pt x="31" y="3"/>
                </a:cubicBezTo>
                <a:cubicBezTo>
                  <a:pt x="36" y="3"/>
                  <a:pt x="41" y="2"/>
                  <a:pt x="46" y="2"/>
                </a:cubicBezTo>
                <a:cubicBezTo>
                  <a:pt x="52" y="2"/>
                  <a:pt x="57" y="1"/>
                  <a:pt x="63" y="1"/>
                </a:cubicBezTo>
                <a:cubicBezTo>
                  <a:pt x="69" y="1"/>
                  <a:pt x="75" y="1"/>
                  <a:pt x="81" y="1"/>
                </a:cubicBezTo>
                <a:cubicBezTo>
                  <a:pt x="87" y="1"/>
                  <a:pt x="93" y="1"/>
                  <a:pt x="100" y="0"/>
                </a:cubicBezTo>
                <a:cubicBezTo>
                  <a:pt x="106" y="1"/>
                  <a:pt x="112" y="1"/>
                  <a:pt x="118" y="1"/>
                </a:cubicBezTo>
                <a:cubicBezTo>
                  <a:pt x="124" y="1"/>
                  <a:pt x="130" y="1"/>
                  <a:pt x="136" y="1"/>
                </a:cubicBezTo>
                <a:cubicBezTo>
                  <a:pt x="148" y="2"/>
                  <a:pt x="159" y="2"/>
                  <a:pt x="168" y="3"/>
                </a:cubicBezTo>
                <a:cubicBezTo>
                  <a:pt x="177" y="4"/>
                  <a:pt x="185" y="5"/>
                  <a:pt x="190" y="5"/>
                </a:cubicBezTo>
                <a:cubicBezTo>
                  <a:pt x="196" y="6"/>
                  <a:pt x="199" y="6"/>
                  <a:pt x="199" y="6"/>
                </a:cubicBezTo>
                <a:cubicBezTo>
                  <a:pt x="199" y="6"/>
                  <a:pt x="196" y="7"/>
                  <a:pt x="190" y="8"/>
                </a:cubicBezTo>
                <a:cubicBezTo>
                  <a:pt x="185" y="8"/>
                  <a:pt x="177" y="9"/>
                  <a:pt x="168" y="10"/>
                </a:cubicBezTo>
                <a:cubicBezTo>
                  <a:pt x="159" y="11"/>
                  <a:pt x="148" y="11"/>
                  <a:pt x="136" y="12"/>
                </a:cubicBezTo>
                <a:cubicBezTo>
                  <a:pt x="130" y="12"/>
                  <a:pt x="124" y="12"/>
                  <a:pt x="118" y="12"/>
                </a:cubicBezTo>
                <a:cubicBezTo>
                  <a:pt x="112" y="12"/>
                  <a:pt x="106" y="12"/>
                  <a:pt x="100" y="12"/>
                </a:cubicBezTo>
                <a:cubicBezTo>
                  <a:pt x="93" y="12"/>
                  <a:pt x="87" y="12"/>
                  <a:pt x="81" y="12"/>
                </a:cubicBezTo>
                <a:cubicBezTo>
                  <a:pt x="75" y="12"/>
                  <a:pt x="69" y="12"/>
                  <a:pt x="63" y="12"/>
                </a:cubicBezTo>
                <a:cubicBezTo>
                  <a:pt x="57" y="12"/>
                  <a:pt x="52" y="11"/>
                  <a:pt x="46" y="11"/>
                </a:cubicBezTo>
                <a:cubicBezTo>
                  <a:pt x="41" y="11"/>
                  <a:pt x="36" y="10"/>
                  <a:pt x="31" y="10"/>
                </a:cubicBezTo>
                <a:cubicBezTo>
                  <a:pt x="22" y="9"/>
                  <a:pt x="14" y="8"/>
                  <a:pt x="9" y="8"/>
                </a:cubicBezTo>
                <a:cubicBezTo>
                  <a:pt x="3" y="7"/>
                  <a:pt x="0" y="6"/>
                  <a:pt x="0" y="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33"/>
          <p:cNvSpPr>
            <a:spLocks/>
          </p:cNvSpPr>
          <p:nvPr/>
        </p:nvSpPr>
        <p:spPr bwMode="auto">
          <a:xfrm>
            <a:off x="7489144" y="5577747"/>
            <a:ext cx="4252913" cy="46038"/>
          </a:xfrm>
          <a:custGeom>
            <a:avLst/>
            <a:gdLst>
              <a:gd name="T0" fmla="*/ 0 w 1133"/>
              <a:gd name="T1" fmla="*/ 6 h 12"/>
              <a:gd name="T2" fmla="*/ 49 w 1133"/>
              <a:gd name="T3" fmla="*/ 5 h 12"/>
              <a:gd name="T4" fmla="*/ 105 w 1133"/>
              <a:gd name="T5" fmla="*/ 4 h 12"/>
              <a:gd name="T6" fmla="*/ 177 w 1133"/>
              <a:gd name="T7" fmla="*/ 3 h 12"/>
              <a:gd name="T8" fmla="*/ 263 w 1133"/>
              <a:gd name="T9" fmla="*/ 2 h 12"/>
              <a:gd name="T10" fmla="*/ 359 w 1133"/>
              <a:gd name="T11" fmla="*/ 1 h 12"/>
              <a:gd name="T12" fmla="*/ 461 w 1133"/>
              <a:gd name="T13" fmla="*/ 1 h 12"/>
              <a:gd name="T14" fmla="*/ 567 w 1133"/>
              <a:gd name="T15" fmla="*/ 0 h 12"/>
              <a:gd name="T16" fmla="*/ 672 w 1133"/>
              <a:gd name="T17" fmla="*/ 1 h 12"/>
              <a:gd name="T18" fmla="*/ 774 w 1133"/>
              <a:gd name="T19" fmla="*/ 1 h 12"/>
              <a:gd name="T20" fmla="*/ 956 w 1133"/>
              <a:gd name="T21" fmla="*/ 3 h 12"/>
              <a:gd name="T22" fmla="*/ 1028 w 1133"/>
              <a:gd name="T23" fmla="*/ 4 h 12"/>
              <a:gd name="T24" fmla="*/ 1084 w 1133"/>
              <a:gd name="T25" fmla="*/ 5 h 12"/>
              <a:gd name="T26" fmla="*/ 1133 w 1133"/>
              <a:gd name="T27" fmla="*/ 6 h 12"/>
              <a:gd name="T28" fmla="*/ 1084 w 1133"/>
              <a:gd name="T29" fmla="*/ 8 h 12"/>
              <a:gd name="T30" fmla="*/ 1028 w 1133"/>
              <a:gd name="T31" fmla="*/ 9 h 12"/>
              <a:gd name="T32" fmla="*/ 956 w 1133"/>
              <a:gd name="T33" fmla="*/ 10 h 12"/>
              <a:gd name="T34" fmla="*/ 774 w 1133"/>
              <a:gd name="T35" fmla="*/ 12 h 12"/>
              <a:gd name="T36" fmla="*/ 672 w 1133"/>
              <a:gd name="T37" fmla="*/ 12 h 12"/>
              <a:gd name="T38" fmla="*/ 567 w 1133"/>
              <a:gd name="T39" fmla="*/ 12 h 12"/>
              <a:gd name="T40" fmla="*/ 461 w 1133"/>
              <a:gd name="T41" fmla="*/ 12 h 12"/>
              <a:gd name="T42" fmla="*/ 359 w 1133"/>
              <a:gd name="T43" fmla="*/ 12 h 12"/>
              <a:gd name="T44" fmla="*/ 263 w 1133"/>
              <a:gd name="T45" fmla="*/ 11 h 12"/>
              <a:gd name="T46" fmla="*/ 177 w 1133"/>
              <a:gd name="T47" fmla="*/ 10 h 12"/>
              <a:gd name="T48" fmla="*/ 105 w 1133"/>
              <a:gd name="T49" fmla="*/ 9 h 12"/>
              <a:gd name="T50" fmla="*/ 49 w 1133"/>
              <a:gd name="T51" fmla="*/ 8 h 12"/>
              <a:gd name="T52" fmla="*/ 0 w 1133"/>
              <a:gd name="T53" fmla="*/ 6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33" h="12">
                <a:moveTo>
                  <a:pt x="0" y="6"/>
                </a:moveTo>
                <a:cubicBezTo>
                  <a:pt x="0" y="6"/>
                  <a:pt x="18" y="6"/>
                  <a:pt x="49" y="5"/>
                </a:cubicBezTo>
                <a:cubicBezTo>
                  <a:pt x="64" y="5"/>
                  <a:pt x="83" y="5"/>
                  <a:pt x="105" y="4"/>
                </a:cubicBezTo>
                <a:cubicBezTo>
                  <a:pt x="126" y="4"/>
                  <a:pt x="151" y="3"/>
                  <a:pt x="177" y="3"/>
                </a:cubicBezTo>
                <a:cubicBezTo>
                  <a:pt x="204" y="3"/>
                  <a:pt x="233" y="2"/>
                  <a:pt x="263" y="2"/>
                </a:cubicBezTo>
                <a:cubicBezTo>
                  <a:pt x="293" y="2"/>
                  <a:pt x="325" y="1"/>
                  <a:pt x="359" y="1"/>
                </a:cubicBezTo>
                <a:cubicBezTo>
                  <a:pt x="392" y="1"/>
                  <a:pt x="426" y="1"/>
                  <a:pt x="461" y="1"/>
                </a:cubicBezTo>
                <a:cubicBezTo>
                  <a:pt x="496" y="1"/>
                  <a:pt x="531" y="1"/>
                  <a:pt x="567" y="0"/>
                </a:cubicBezTo>
                <a:cubicBezTo>
                  <a:pt x="602" y="1"/>
                  <a:pt x="637" y="1"/>
                  <a:pt x="672" y="1"/>
                </a:cubicBezTo>
                <a:cubicBezTo>
                  <a:pt x="707" y="1"/>
                  <a:pt x="741" y="1"/>
                  <a:pt x="774" y="1"/>
                </a:cubicBezTo>
                <a:cubicBezTo>
                  <a:pt x="841" y="2"/>
                  <a:pt x="903" y="3"/>
                  <a:pt x="956" y="3"/>
                </a:cubicBezTo>
                <a:cubicBezTo>
                  <a:pt x="982" y="3"/>
                  <a:pt x="1007" y="4"/>
                  <a:pt x="1028" y="4"/>
                </a:cubicBezTo>
                <a:cubicBezTo>
                  <a:pt x="1050" y="5"/>
                  <a:pt x="1069" y="5"/>
                  <a:pt x="1084" y="5"/>
                </a:cubicBezTo>
                <a:cubicBezTo>
                  <a:pt x="1115" y="6"/>
                  <a:pt x="1133" y="6"/>
                  <a:pt x="1133" y="6"/>
                </a:cubicBezTo>
                <a:cubicBezTo>
                  <a:pt x="1133" y="6"/>
                  <a:pt x="1115" y="7"/>
                  <a:pt x="1084" y="8"/>
                </a:cubicBezTo>
                <a:cubicBezTo>
                  <a:pt x="1069" y="8"/>
                  <a:pt x="1050" y="8"/>
                  <a:pt x="1028" y="9"/>
                </a:cubicBezTo>
                <a:cubicBezTo>
                  <a:pt x="1007" y="9"/>
                  <a:pt x="982" y="10"/>
                  <a:pt x="956" y="10"/>
                </a:cubicBezTo>
                <a:cubicBezTo>
                  <a:pt x="903" y="10"/>
                  <a:pt x="841" y="11"/>
                  <a:pt x="774" y="12"/>
                </a:cubicBezTo>
                <a:cubicBezTo>
                  <a:pt x="741" y="12"/>
                  <a:pt x="707" y="12"/>
                  <a:pt x="672" y="12"/>
                </a:cubicBezTo>
                <a:cubicBezTo>
                  <a:pt x="637" y="12"/>
                  <a:pt x="602" y="12"/>
                  <a:pt x="567" y="12"/>
                </a:cubicBezTo>
                <a:cubicBezTo>
                  <a:pt x="531" y="12"/>
                  <a:pt x="496" y="12"/>
                  <a:pt x="461" y="12"/>
                </a:cubicBezTo>
                <a:cubicBezTo>
                  <a:pt x="426" y="12"/>
                  <a:pt x="392" y="12"/>
                  <a:pt x="359" y="12"/>
                </a:cubicBezTo>
                <a:cubicBezTo>
                  <a:pt x="325" y="12"/>
                  <a:pt x="293" y="11"/>
                  <a:pt x="263" y="11"/>
                </a:cubicBezTo>
                <a:cubicBezTo>
                  <a:pt x="233" y="10"/>
                  <a:pt x="204" y="10"/>
                  <a:pt x="177" y="10"/>
                </a:cubicBezTo>
                <a:cubicBezTo>
                  <a:pt x="151" y="10"/>
                  <a:pt x="126" y="9"/>
                  <a:pt x="105" y="9"/>
                </a:cubicBezTo>
                <a:cubicBezTo>
                  <a:pt x="83" y="8"/>
                  <a:pt x="64" y="8"/>
                  <a:pt x="49" y="8"/>
                </a:cubicBezTo>
                <a:cubicBezTo>
                  <a:pt x="18" y="7"/>
                  <a:pt x="0" y="6"/>
                  <a:pt x="0" y="6"/>
                </a:cubicBez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754061" y="1299568"/>
            <a:ext cx="761773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Việc </a:t>
            </a:r>
            <a:r>
              <a:rPr lang="en-US" sz="2800" dirty="0"/>
              <a:t>kết nối quá nhiều thiết bị </a:t>
            </a:r>
            <a:r>
              <a:rPr lang="en-US" sz="2800" dirty="0" smtClean="0"/>
              <a:t>sẽ </a:t>
            </a:r>
            <a:r>
              <a:rPr lang="en-US" sz="2800" dirty="0"/>
              <a:t>trở thành một trong những thử thách lớn nhất cho tương lai của </a:t>
            </a:r>
            <a:r>
              <a:rPr lang="en-US" sz="2800" dirty="0" smtClean="0"/>
              <a:t>IoT về vấn đề: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Xử lý lượng </a:t>
            </a:r>
            <a:r>
              <a:rPr lang="en-US" sz="2800" dirty="0"/>
              <a:t>dữ </a:t>
            </a:r>
            <a:r>
              <a:rPr lang="en-US" sz="2800" dirty="0" smtClean="0"/>
              <a:t>liệu </a:t>
            </a:r>
            <a:r>
              <a:rPr lang="en-US" sz="2800" dirty="0"/>
              <a:t>được tạo </a:t>
            </a:r>
            <a:r>
              <a:rPr lang="en-US" sz="2800" dirty="0" smtClean="0"/>
              <a:t>ra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sz="2800" dirty="0" smtClean="0"/>
              <a:t>Nhu </a:t>
            </a:r>
            <a:r>
              <a:rPr lang="en-US" sz="2800" dirty="0"/>
              <a:t>cầu về các phương pháp báo mật </a:t>
            </a:r>
            <a:r>
              <a:rPr lang="en-US" sz="2800" dirty="0" smtClean="0"/>
              <a:t>mới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/>
              <a:t>công nghệ Blockchain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/>
              <a:t>Mô hình điện toán ranh giới (edge computing) hoặc điện toán sương mù (fog computing)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9372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09 0.40926 L -2.08333E-7 2.22222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98" y="-2046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33" grpId="0" animBg="1"/>
      <p:bldP spid="34" grpId="0" animBg="1"/>
      <p:bldP spid="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/>
          <p:cNvSpPr txBox="1"/>
          <p:nvPr/>
        </p:nvSpPr>
        <p:spPr>
          <a:xfrm>
            <a:off x="2801257" y="154598"/>
            <a:ext cx="6633029" cy="784822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sz="4800" b="1" dirty="0" smtClean="0">
                <a:solidFill>
                  <a:srgbClr val="5734AE"/>
                </a:solidFill>
                <a:cs typeface="Lato Regular"/>
              </a:rPr>
              <a:t>Nguồn tài liệu </a:t>
            </a:r>
            <a:r>
              <a:rPr lang="en-US" sz="4800" b="1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Lato Regular"/>
              </a:rPr>
              <a:t>tham khảo</a:t>
            </a:r>
            <a:endParaRPr lang="id-ID" sz="4800" b="1" dirty="0">
              <a:solidFill>
                <a:schemeClr val="bg1">
                  <a:lumMod val="65000"/>
                </a:schemeClr>
              </a:solidFill>
              <a:latin typeface="+mj-lt"/>
              <a:cs typeface="Lato Regular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91887" y="1308750"/>
            <a:ext cx="1145177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Minh Anh</a:t>
            </a:r>
            <a:r>
              <a:rPr lang="vi-VN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Internet of things sẽ bùng nổ như thế nào năm 2020. Doanh Nhân Sài Gòn Online.</a:t>
            </a:r>
            <a:r>
              <a:rPr lang="vi-VN" alt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Online</a:t>
            </a:r>
            <a:r>
              <a:rPr lang="vi-VN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27-03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2017. [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 cập</a:t>
            </a:r>
            <a:r>
              <a:rPr lang="vi-VN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24-10-2017</a:t>
            </a:r>
            <a:r>
              <a:rPr lang="vi-VN" alt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.] </a:t>
            </a:r>
            <a:endParaRPr lang="en-US" alt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the Internet of things? Internet of things definition. i-SCOOP</a:t>
            </a:r>
            <a:r>
              <a:rPr lang="en-US" altLang="en-US" sz="24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[Online] [Truy cập: </a:t>
            </a:r>
            <a:r>
              <a:rPr lang="vi-VN" alt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24-10-2017.</a:t>
            </a:r>
            <a:r>
              <a:rPr lang="en-US" alt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vi-VN" alt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 </a:t>
            </a:r>
            <a:r>
              <a:rPr lang="vi-VN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lưới vạn vật kết nối. Wikidedia.</a:t>
            </a:r>
            <a:r>
              <a:rPr lang="vi-VN" alt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Online</a:t>
            </a:r>
            <a:r>
              <a:rPr lang="vi-VN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[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 cập</a:t>
            </a:r>
            <a:r>
              <a:rPr lang="vi-VN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24-10-2017.] </a:t>
            </a:r>
            <a:endParaRPr lang="en-US" alt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vi-VN" alt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Lê</a:t>
            </a:r>
            <a:r>
              <a:rPr lang="en-US" alt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Kiên</a:t>
            </a:r>
            <a:r>
              <a:rPr lang="vi-VN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5 thành phố thông minh nhất thế giới. ictnews</a:t>
            </a:r>
            <a:r>
              <a:rPr lang="vi-VN" alt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online</a:t>
            </a:r>
            <a:r>
              <a:rPr lang="vi-VN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09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vi-VN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2016. [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 cập</a:t>
            </a:r>
            <a:r>
              <a:rPr lang="vi-VN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24-10-2017.] </a:t>
            </a:r>
            <a:endParaRPr lang="en-US" alt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 </a:t>
            </a:r>
            <a:r>
              <a:rPr lang="vi-VN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Khang. Hãng viễn thông Mỹ AT&amp;T bắt đầu nhắm đến thị trường Việt Nam. ictnews</a:t>
            </a:r>
            <a:r>
              <a:rPr lang="vi-VN" alt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Online</a:t>
            </a:r>
            <a:r>
              <a:rPr lang="vi-VN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06-04-2015. [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Truy cập</a:t>
            </a:r>
            <a:r>
              <a:rPr lang="vi-VN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24-10-2017.] </a:t>
            </a:r>
            <a:endParaRPr lang="en-US" alt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Banafa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Ahmed. IoT and Blockchain: Chanlenges a nd Risks. DATAFLOG</a:t>
            </a:r>
            <a:r>
              <a:rPr lang="en-US" alt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[Online] 16-10-2017. [Truy cập: </a:t>
            </a:r>
            <a:r>
              <a:rPr lang="vi-VN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24-10-2017.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  <a:endParaRPr lang="en-US" altLang="en-US" sz="24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Meola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Andew. Internet of Things devices, applications &amp; eamples. BUSINESS INSIDER</a:t>
            </a:r>
            <a:r>
              <a:rPr lang="en-US" alt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[Online] 19-12-2016. [Truy cập: </a:t>
            </a:r>
            <a:r>
              <a:rPr lang="vi-VN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24-10-2017.</a:t>
            </a:r>
            <a:r>
              <a:rPr lang="en-US" alt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</a:t>
            </a:r>
          </a:p>
        </p:txBody>
      </p:sp>
    </p:spTree>
    <p:extLst>
      <p:ext uri="{BB962C8B-B14F-4D97-AF65-F5344CB8AC3E}">
        <p14:creationId xmlns:p14="http://schemas.microsoft.com/office/powerpoint/2010/main" val="211875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926" y="1603829"/>
            <a:ext cx="6981448" cy="367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31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3327</TotalTime>
  <Words>486</Words>
  <Application>Microsoft Office PowerPoint</Application>
  <PresentationFormat>Custom</PresentationFormat>
  <Paragraphs>66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Ngọc Nguyễn</dc:creator>
  <cp:lastModifiedBy>Windows User</cp:lastModifiedBy>
  <cp:revision>44</cp:revision>
  <dcterms:created xsi:type="dcterms:W3CDTF">2017-10-22T15:40:27Z</dcterms:created>
  <dcterms:modified xsi:type="dcterms:W3CDTF">2017-10-27T08:09:56Z</dcterms:modified>
</cp:coreProperties>
</file>