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Source Sans Pr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SourceSansPro-bold.fntdata"/><Relationship Id="rId16" Type="http://schemas.openxmlformats.org/officeDocument/2006/relationships/font" Target="fonts/SourceSansPro-regular.fntdata"/><Relationship Id="rId5" Type="http://schemas.openxmlformats.org/officeDocument/2006/relationships/slide" Target="slides/slide1.xml"/><Relationship Id="rId19" Type="http://schemas.openxmlformats.org/officeDocument/2006/relationships/font" Target="fonts/SourceSansPro-boldItalic.fntdata"/><Relationship Id="rId6" Type="http://schemas.openxmlformats.org/officeDocument/2006/relationships/slide" Target="slides/slide2.xml"/><Relationship Id="rId18" Type="http://schemas.openxmlformats.org/officeDocument/2006/relationships/font" Target="fonts/SourceSansPr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Becoming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/>
              <a:t> ACTIVE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learner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very necessary in the world we live in today. Things change fast, and you need to upgrade yourself constantly to stay relevant.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After…. Have a better overview and become …</a:t>
            </a:r>
          </a:p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my mind, we have to be </a:t>
            </a:r>
            <a:r>
              <a:rPr lang="en-US"/>
              <a:t>AN ACTIVE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learner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modern life. The more we try, the better we are. Because knowledge is unlimited, we cannot stop learning.</a:t>
            </a:r>
          </a:p>
        </p:txBody>
      </p:sp>
      <p:sp>
        <p:nvSpPr>
          <p:cNvPr id="337" name="Shape 33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Shape 33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0" name="Shape 38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Shape 381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Shape 382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First, there are 3 main learning styles that divide learners into 3 main groups.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who is </a:t>
            </a:r>
            <a:r>
              <a:rPr lang="en-US"/>
              <a:t>AN ACTIVE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learner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which learning style are the most effective?</a:t>
            </a:r>
          </a:p>
        </p:txBody>
      </p:sp>
      <p:sp>
        <p:nvSpPr>
          <p:cNvPr id="134" name="Shape 134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/>
              <a:t>=&gt;&gt; Kinesthetic is the best way to learn new things effectivelly!</a:t>
            </a:r>
          </a:p>
        </p:txBody>
      </p:sp>
      <p:sp>
        <p:nvSpPr>
          <p:cNvPr id="157" name="Shape 157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leads us directly to my next point,…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my observations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there are some characteristics that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good learner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have.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know who they are and what learning style is suitable for them.</a:t>
            </a:r>
          </a:p>
        </p:txBody>
      </p:sp>
      <p:sp>
        <p:nvSpPr>
          <p:cNvPr id="180" name="Shape 180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81" name="Shape 181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Being in the field of IT, I can really feel the pace of things. It seems like</a:t>
            </a: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week passes without a new technology coming out.</a:t>
            </a: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I were satisfied with what I learned years ago, my skills would soon be obsolete.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believe such a situation happens, not just in IT, but also in other fields. That’s why it’s important to constantly update your knowledge and refresh your skill set.</a:t>
            </a:r>
          </a:p>
        </p:txBody>
      </p:sp>
      <p:sp>
        <p:nvSpPr>
          <p:cNvPr id="203" name="Shape 203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27" name="Shape 22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it’s not enough. You need to make it become a study habit. I will give you my example when I prepare for my examination.</a:t>
            </a:r>
          </a:p>
        </p:txBody>
      </p:sp>
      <p:sp>
        <p:nvSpPr>
          <p:cNvPr id="257" name="Shape 257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58" name="Shape 258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3" name="Shape 31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finishing semester exem, I will reward myself with a… Well, this give me a motivation for the next semester. </a:t>
            </a:r>
          </a:p>
        </p:txBody>
      </p:sp>
      <p:sp>
        <p:nvSpPr>
          <p:cNvPr id="314" name="Shape 314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315" name="Shape 315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Title Slide">
    <p:bg>
      <p:bgPr>
        <a:solidFill>
          <a:schemeClr val="lt2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1915127" y="1788453"/>
            <a:ext cx="8361228" cy="20982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7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2679906" y="3956278"/>
            <a:ext cx="6831672" cy="10862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b="0" i="0" sz="23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752858" y="6453385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2584053" y="6453385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9830682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grpSp>
        <p:nvGrpSpPr>
          <p:cNvPr id="22" name="Shape 22"/>
          <p:cNvGrpSpPr/>
          <p:nvPr/>
        </p:nvGrpSpPr>
        <p:grpSpPr>
          <a:xfrm>
            <a:off x="752858" y="744468"/>
            <a:ext cx="10674116" cy="5349670"/>
            <a:chOff x="752858" y="744468"/>
            <a:chExt cx="10674116" cy="5349670"/>
          </a:xfrm>
        </p:grpSpPr>
        <p:sp>
          <p:nvSpPr>
            <p:cNvPr id="23" name="Shape 23"/>
            <p:cNvSpPr/>
            <p:nvPr/>
          </p:nvSpPr>
          <p:spPr>
            <a:xfrm>
              <a:off x="8151961" y="1685651"/>
              <a:ext cx="3275012" cy="4408488"/>
            </a:xfrm>
            <a:custGeom>
              <a:pathLst>
                <a:path extrusionOk="0" h="120000" w="120000">
                  <a:moveTo>
                    <a:pt x="10513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109512"/>
                  </a:lnTo>
                  <a:lnTo>
                    <a:pt x="105132" y="109524"/>
                  </a:lnTo>
                  <a:lnTo>
                    <a:pt x="10513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4" name="Shape 24"/>
            <p:cNvSpPr/>
            <p:nvPr/>
          </p:nvSpPr>
          <p:spPr>
            <a:xfrm rot="10800000">
              <a:off x="752858" y="744468"/>
              <a:ext cx="3275668" cy="4408488"/>
            </a:xfrm>
            <a:custGeom>
              <a:pathLst>
                <a:path extrusionOk="0" h="120000" w="120000">
                  <a:moveTo>
                    <a:pt x="105134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23" y="120000"/>
                  </a:lnTo>
                  <a:cubicBezTo>
                    <a:pt x="-23" y="116376"/>
                    <a:pt x="47" y="113124"/>
                    <a:pt x="0" y="109500"/>
                  </a:cubicBezTo>
                  <a:lnTo>
                    <a:pt x="105134" y="109536"/>
                  </a:lnTo>
                  <a:lnTo>
                    <a:pt x="10513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4386262" y="-719137"/>
            <a:ext cx="3571874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 rot="5400000">
            <a:off x="7757822" y="2462895"/>
            <a:ext cx="5243244" cy="15657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1371600" y="228600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52000" y="68672"/>
            <a:ext cx="1245157" cy="19243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secHead">
  <p:cSld name="Section Header">
    <p:bg>
      <p:bgPr>
        <a:solidFill>
          <a:schemeClr val="dk2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765025" y="1301359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89000"/>
              </a:lnSpc>
              <a:spcBef>
                <a:spcPts val="0"/>
              </a:spcBef>
              <a:buClr>
                <a:schemeClr val="lt2"/>
              </a:buClr>
              <a:buFont typeface="Source Sans Pro"/>
              <a:buNone/>
              <a:defRPr b="0" i="0" sz="7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765025" y="4216328"/>
            <a:ext cx="9612971" cy="11433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1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1" sz="1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0" sz="1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1" sz="1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0" sz="1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1" sz="1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Font typeface="Source Sans Pro"/>
              <a:buNone/>
              <a:defRPr b="0" i="0" sz="1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738908" y="6453385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2584311" y="6453385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9830682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38" name="Shape 38" title="Crop Mark"/>
          <p:cNvSpPr/>
          <p:nvPr/>
        </p:nvSpPr>
        <p:spPr>
          <a:xfrm>
            <a:off x="8151961" y="1685651"/>
            <a:ext cx="3275012" cy="4408488"/>
          </a:xfrm>
          <a:custGeom>
            <a:pathLst>
              <a:path extrusionOk="0" h="120000" w="120000">
                <a:moveTo>
                  <a:pt x="105134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109629"/>
                </a:lnTo>
                <a:lnTo>
                  <a:pt x="105134" y="109629"/>
                </a:lnTo>
                <a:lnTo>
                  <a:pt x="10513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1371600" y="2285999"/>
            <a:ext cx="4447785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6525403" y="2285999"/>
            <a:ext cx="4447785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b="0" i="0" sz="3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b="0" i="0" sz="3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1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 title="Background Shape"/>
          <p:cNvSpPr/>
          <p:nvPr/>
        </p:nvSpPr>
        <p:spPr>
          <a:xfrm>
            <a:off x="0" y="375"/>
            <a:ext cx="5303520" cy="6857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4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256019" y="685800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2921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2921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2921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723900" y="2856343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Clr>
                <a:schemeClr val="dk2"/>
              </a:buClr>
              <a:buFont typeface="Source Sans Pro"/>
              <a:buNone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72390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2205944" y="6453385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9883139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72" name="Shape 72" title="Divider Bar"/>
          <p:cNvSpPr/>
          <p:nvPr/>
        </p:nvSpPr>
        <p:spPr>
          <a:xfrm>
            <a:off x="5303519" y="375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picTx">
  <p:cSld name="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 title="Background Shape"/>
          <p:cNvSpPr/>
          <p:nvPr/>
        </p:nvSpPr>
        <p:spPr>
          <a:xfrm>
            <a:off x="0" y="375"/>
            <a:ext cx="5303520" cy="68576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4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/>
          <p:nvPr>
            <p:ph idx="2" type="pic"/>
          </p:nvPr>
        </p:nvSpPr>
        <p:spPr>
          <a:xfrm>
            <a:off x="5532119" y="0"/>
            <a:ext cx="6659879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723900" y="2855967"/>
            <a:ext cx="3855720" cy="30114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Clr>
                <a:schemeClr val="dk2"/>
              </a:buClr>
              <a:buFont typeface="Source Sans Pro"/>
              <a:buNone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1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Font typeface="Source Sans Pro"/>
              <a:buNone/>
              <a:defRPr b="0" i="0" sz="1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0" type="dt"/>
          </p:nvPr>
        </p:nvSpPr>
        <p:spPr>
          <a:xfrm>
            <a:off x="72390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1" type="ftr"/>
          </p:nvPr>
        </p:nvSpPr>
        <p:spPr>
          <a:xfrm>
            <a:off x="2205944" y="6453385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9883139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81" name="Shape 81" title="Divider Bar"/>
          <p:cNvSpPr/>
          <p:nvPr/>
        </p:nvSpPr>
        <p:spPr>
          <a:xfrm>
            <a:off x="5303519" y="375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1371600" y="685800"/>
            <a:ext cx="9601200" cy="148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89000"/>
              </a:lnSpc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0" i="0" sz="4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1371600" y="2286000"/>
            <a:ext cx="9601200" cy="358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7048" lvl="0" marL="384048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2667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794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794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8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921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921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6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048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048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–"/>
              <a:defRPr b="0" i="1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048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ct val="100000"/>
              <a:buFont typeface="Source Sans Pro"/>
              <a:buChar char="■"/>
              <a:defRPr b="0" i="0" sz="14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1390650" y="6453385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2893564" y="6453385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sp>
        <p:nvSpPr>
          <p:cNvPr id="15" name="Shape 15" title="Side bar"/>
          <p:cNvSpPr/>
          <p:nvPr/>
        </p:nvSpPr>
        <p:spPr>
          <a:xfrm>
            <a:off x="478095" y="375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language.ca/index.cfm?Voir=sections&amp;Id=17399&amp;M=4032&amp;Repertoire_No=2137991327" TargetMode="External"/><Relationship Id="rId4" Type="http://schemas.openxmlformats.org/officeDocument/2006/relationships/hyperlink" Target="http://www.facultyfocus.com/articles/teaching-professor-blog/seven-characteristics-good-learners/" TargetMode="External"/><Relationship Id="rId5" Type="http://schemas.openxmlformats.org/officeDocument/2006/relationships/hyperlink" Target="http://notes.viphat.work/active-learning" TargetMode="External"/><Relationship Id="rId6" Type="http://schemas.openxmlformats.org/officeDocument/2006/relationships/hyperlink" Target="http://www.cit.ctu.edu.vn/~dtnghi/sg/power.pdf" TargetMode="External"/><Relationship Id="rId7" Type="http://schemas.openxmlformats.org/officeDocument/2006/relationships/image" Target="../media/image3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ctrTitle"/>
          </p:nvPr>
        </p:nvSpPr>
        <p:spPr>
          <a:xfrm>
            <a:off x="1024912" y="2358437"/>
            <a:ext cx="101133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9000"/>
              </a:lnSpc>
              <a:spcBef>
                <a:spcPts val="0"/>
              </a:spcBef>
              <a:buClr>
                <a:srgbClr val="C00000"/>
              </a:buClr>
              <a:buSzPct val="25000"/>
              <a:buFont typeface="Times New Roman"/>
              <a:buNone/>
            </a:pPr>
            <a:r>
              <a:rPr b="1" lang="en-US" sz="8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ACTIVE</a:t>
            </a:r>
            <a:r>
              <a:rPr b="1" i="0" lang="en-US" sz="80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LEARNERS</a:t>
            </a:r>
          </a:p>
        </p:txBody>
      </p:sp>
      <p:sp>
        <p:nvSpPr>
          <p:cNvPr id="101" name="Shape 101"/>
          <p:cNvSpPr txBox="1"/>
          <p:nvPr>
            <p:ph idx="1" type="subTitle"/>
          </p:nvPr>
        </p:nvSpPr>
        <p:spPr>
          <a:xfrm>
            <a:off x="1203966" y="4272582"/>
            <a:ext cx="9755187" cy="1738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7B4A3A"/>
              </a:buClr>
              <a:buSzPct val="25000"/>
              <a:buFont typeface="Source Sans Pro"/>
              <a:buNone/>
            </a:pPr>
            <a:r>
              <a:rPr lang="en-US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Thursday</a:t>
            </a:r>
            <a:r>
              <a:rPr b="0" i="0" lang="en-US" sz="2300" u="none" cap="none" strike="noStrike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August 17th</a:t>
            </a:r>
            <a:r>
              <a:rPr b="0" i="0" lang="en-US" sz="2300" u="none" cap="none" strike="noStrike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201</a:t>
            </a:r>
            <a:r>
              <a:rPr lang="en-US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</a:p>
          <a:p>
            <a:pPr indent="0" lvl="0" marL="0" marR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7B4A3A"/>
              </a:buClr>
              <a:buSzPct val="25000"/>
              <a:buFont typeface="Source Sans Pro"/>
              <a:buNone/>
            </a:pPr>
            <a:r>
              <a:rPr lang="en-US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Group members</a:t>
            </a:r>
            <a:r>
              <a:rPr b="0" i="0" lang="en-US" sz="2300" u="none" cap="none" strike="noStrike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Tran Thi Vang Y - Bui Xuan Huynh</a:t>
            </a:r>
          </a:p>
          <a:p>
            <a:pPr indent="0" lvl="0" marL="0" marR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7B4A3A"/>
              </a:buClr>
              <a:buSzPct val="25000"/>
              <a:buFont typeface="Source Sans Pro"/>
              <a:buNone/>
            </a:pPr>
            <a:r>
              <a:rPr b="0" i="0" lang="en-US" sz="2300" u="none" cap="none" strike="noStrike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B1609621 - B160689</a:t>
            </a:r>
            <a:r>
              <a:rPr lang="en-US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0" i="0" lang="en-US" sz="2300" u="none" cap="none" strike="noStrike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DI16V7F</a:t>
            </a:r>
            <a:r>
              <a:rPr lang="en-US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-US" sz="2300" u="none" cap="none" strike="noStrike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08055" y="1167236"/>
            <a:ext cx="1083432" cy="108343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 txBox="1"/>
          <p:nvPr/>
        </p:nvSpPr>
        <p:spPr>
          <a:xfrm>
            <a:off x="1890886" y="1347237"/>
            <a:ext cx="3404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THO UNIVERSITY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1889700" y="1716575"/>
            <a:ext cx="817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COLLEGE OF INFORMATION &amp; COMMUNICATION TECHNOLOGY</a:t>
            </a:r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/>
        </p:nvSpPr>
        <p:spPr>
          <a:xfrm>
            <a:off x="4679380" y="327365"/>
            <a:ext cx="2973891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4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</a:p>
        </p:txBody>
      </p:sp>
      <p:sp>
        <p:nvSpPr>
          <p:cNvPr id="341" name="Shape 341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grpSp>
        <p:nvGrpSpPr>
          <p:cNvPr id="342" name="Shape 342"/>
          <p:cNvGrpSpPr/>
          <p:nvPr/>
        </p:nvGrpSpPr>
        <p:grpSpPr>
          <a:xfrm>
            <a:off x="2484076" y="1004187"/>
            <a:ext cx="7408440" cy="5800108"/>
            <a:chOff x="2484076" y="1004187"/>
            <a:chExt cx="7408440" cy="5800108"/>
          </a:xfrm>
        </p:grpSpPr>
        <p:sp>
          <p:nvSpPr>
            <p:cNvPr id="343" name="Shape 343"/>
            <p:cNvSpPr/>
            <p:nvPr/>
          </p:nvSpPr>
          <p:spPr>
            <a:xfrm flipH="1" rot="10800000">
              <a:off x="2546030" y="1390921"/>
              <a:ext cx="3300412" cy="87153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84362" y="236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A5E3"/>
            </a:solidFill>
            <a:ln>
              <a:noFill/>
            </a:ln>
            <a:effectLst>
              <a:outerShdw blurRad="50799" rotWithShape="0" algn="t" dir="54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4" name="Shape 344"/>
            <p:cNvSpPr/>
            <p:nvPr/>
          </p:nvSpPr>
          <p:spPr>
            <a:xfrm flipH="1" rot="-5400000">
              <a:off x="4332761" y="1917176"/>
              <a:ext cx="2049461" cy="99059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1407" y="96"/>
                  </a:lnTo>
                  <a:lnTo>
                    <a:pt x="88551" y="0"/>
                  </a:lnTo>
                  <a:lnTo>
                    <a:pt x="120000" y="59999"/>
                  </a:lnTo>
                  <a:lnTo>
                    <a:pt x="88551" y="119999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EEDED9"/>
            </a:solidFill>
            <a:ln>
              <a:noFill/>
            </a:ln>
            <a:effectLst>
              <a:outerShdw blurRad="50799" rotWithShape="0" algn="t" dir="54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5" name="Shape 345"/>
            <p:cNvSpPr/>
            <p:nvPr/>
          </p:nvSpPr>
          <p:spPr>
            <a:xfrm flipH="1" rot="5400000">
              <a:off x="4900293" y="1678257"/>
              <a:ext cx="258762" cy="204786"/>
            </a:xfrm>
            <a:prstGeom prst="triangle">
              <a:avLst>
                <a:gd fmla="val 50000" name="adj"/>
              </a:avLst>
            </a:prstGeom>
            <a:solidFill>
              <a:srgbClr val="EEDED9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346" name="Shape 346"/>
            <p:cNvCxnSpPr/>
            <p:nvPr/>
          </p:nvCxnSpPr>
          <p:spPr>
            <a:xfrm>
              <a:off x="2617466" y="2179908"/>
              <a:ext cx="2241549" cy="0"/>
            </a:xfrm>
            <a:prstGeom prst="straightConnector1">
              <a:avLst/>
            </a:prstGeom>
            <a:noFill/>
            <a:ln cap="flat" cmpd="sng" w="38100">
              <a:solidFill>
                <a:srgbClr val="EEDE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47" name="Shape 347"/>
            <p:cNvSpPr/>
            <p:nvPr/>
          </p:nvSpPr>
          <p:spPr>
            <a:xfrm>
              <a:off x="3627117" y="3632471"/>
              <a:ext cx="4986338" cy="552449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BFBFBF"/>
              </a:solidFill>
              <a:prstDash val="dash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48" name="Shape 348"/>
            <p:cNvSpPr/>
            <p:nvPr/>
          </p:nvSpPr>
          <p:spPr>
            <a:xfrm rot="10800000">
              <a:off x="6575105" y="1390921"/>
              <a:ext cx="3300412" cy="87153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84362" y="236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225"/>
            </a:solidFill>
            <a:ln>
              <a:noFill/>
            </a:ln>
            <a:effectLst>
              <a:outerShdw blurRad="50799" rotWithShape="0" algn="t" dir="54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pic>
          <p:nvPicPr>
            <p:cNvPr descr="shadow_1_m" id="349" name="Shape 349"/>
            <p:cNvPicPr preferRelativeResize="0"/>
            <p:nvPr/>
          </p:nvPicPr>
          <p:blipFill rotWithShape="1">
            <a:blip r:embed="rId3">
              <a:alphaModFix/>
            </a:blip>
            <a:srcRect b="0" l="0" r="61411" t="0"/>
            <a:stretch/>
          </p:blipFill>
          <p:spPr>
            <a:xfrm>
              <a:off x="9816779" y="1032145"/>
              <a:ext cx="58737" cy="15859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0" name="Shape 350"/>
            <p:cNvSpPr/>
            <p:nvPr/>
          </p:nvSpPr>
          <p:spPr>
            <a:xfrm rot="5400000">
              <a:off x="6039323" y="1917176"/>
              <a:ext cx="2049461" cy="99059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1407" y="96"/>
                  </a:lnTo>
                  <a:lnTo>
                    <a:pt x="88551" y="0"/>
                  </a:lnTo>
                  <a:lnTo>
                    <a:pt x="120000" y="59999"/>
                  </a:lnTo>
                  <a:lnTo>
                    <a:pt x="88551" y="119999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0E7E4"/>
            </a:solidFill>
            <a:ln>
              <a:noFill/>
            </a:ln>
            <a:effectLst>
              <a:outerShdw blurRad="50799" rotWithShape="0" algn="t" dir="54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51" name="Shape 351"/>
            <p:cNvSpPr/>
            <p:nvPr/>
          </p:nvSpPr>
          <p:spPr>
            <a:xfrm rot="-5400000">
              <a:off x="7262492" y="1678257"/>
              <a:ext cx="258762" cy="204786"/>
            </a:xfrm>
            <a:prstGeom prst="triangle">
              <a:avLst>
                <a:gd fmla="val 50000" name="adj"/>
              </a:avLst>
            </a:prstGeom>
            <a:solidFill>
              <a:srgbClr val="F0E7E4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352" name="Shape 352"/>
            <p:cNvCxnSpPr/>
            <p:nvPr/>
          </p:nvCxnSpPr>
          <p:spPr>
            <a:xfrm rot="10800000">
              <a:off x="7562530" y="2179908"/>
              <a:ext cx="2236787" cy="0"/>
            </a:xfrm>
            <a:prstGeom prst="straightConnector1">
              <a:avLst/>
            </a:prstGeom>
            <a:noFill/>
            <a:ln cap="flat" cmpd="sng" w="38100">
              <a:solidFill>
                <a:srgbClr val="F0E7E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53" name="Shape 353"/>
            <p:cNvSpPr/>
            <p:nvPr/>
          </p:nvSpPr>
          <p:spPr>
            <a:xfrm>
              <a:off x="2546030" y="5572396"/>
              <a:ext cx="3300412" cy="873125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84362" y="236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65F1"/>
            </a:solidFill>
            <a:ln>
              <a:noFill/>
            </a:ln>
            <a:effectLst>
              <a:outerShdw blurRad="50799" rotWithShape="0" dir="162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pic>
          <p:nvPicPr>
            <p:cNvPr descr="shadow_1_m" id="354" name="Shape 354"/>
            <p:cNvPicPr preferRelativeResize="0"/>
            <p:nvPr/>
          </p:nvPicPr>
          <p:blipFill rotWithShape="1">
            <a:blip r:embed="rId4">
              <a:alphaModFix/>
            </a:blip>
            <a:srcRect b="0" l="61411" r="0" t="0"/>
            <a:stretch/>
          </p:blipFill>
          <p:spPr>
            <a:xfrm>
              <a:off x="2546030" y="5218382"/>
              <a:ext cx="58737" cy="15859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5" name="Shape 355"/>
            <p:cNvSpPr/>
            <p:nvPr/>
          </p:nvSpPr>
          <p:spPr>
            <a:xfrm rot="-5400000">
              <a:off x="4332761" y="4927076"/>
              <a:ext cx="2049461" cy="99059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1407" y="96"/>
                  </a:lnTo>
                  <a:lnTo>
                    <a:pt x="88551" y="0"/>
                  </a:lnTo>
                  <a:lnTo>
                    <a:pt x="120000" y="59999"/>
                  </a:lnTo>
                  <a:lnTo>
                    <a:pt x="88551" y="119999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ECE9E2"/>
            </a:solidFill>
            <a:ln>
              <a:noFill/>
            </a:ln>
            <a:effectLst>
              <a:outerShdw blurRad="50799" rotWithShape="0" dir="162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56" name="Shape 356"/>
            <p:cNvSpPr/>
            <p:nvPr/>
          </p:nvSpPr>
          <p:spPr>
            <a:xfrm rot="5400000">
              <a:off x="4901086" y="5952601"/>
              <a:ext cx="257175" cy="204786"/>
            </a:xfrm>
            <a:prstGeom prst="triangle">
              <a:avLst>
                <a:gd fmla="val 50000" name="adj"/>
              </a:avLst>
            </a:prstGeom>
            <a:solidFill>
              <a:srgbClr val="ECE9E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57" name="Shape 357"/>
            <p:cNvSpPr/>
            <p:nvPr/>
          </p:nvSpPr>
          <p:spPr>
            <a:xfrm flipH="1">
              <a:off x="6575105" y="5572396"/>
              <a:ext cx="3300412" cy="873125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84362" y="236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8199"/>
            </a:solidFill>
            <a:ln>
              <a:noFill/>
            </a:ln>
            <a:effectLst>
              <a:outerShdw blurRad="50799" rotWithShape="0" dir="162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pic>
          <p:nvPicPr>
            <p:cNvPr descr="shadow_1_m" id="358" name="Shape 358"/>
            <p:cNvPicPr preferRelativeResize="0"/>
            <p:nvPr/>
          </p:nvPicPr>
          <p:blipFill rotWithShape="1">
            <a:blip r:embed="rId5">
              <a:alphaModFix/>
            </a:blip>
            <a:srcRect b="0" l="61411" r="0" t="0"/>
            <a:stretch/>
          </p:blipFill>
          <p:spPr>
            <a:xfrm>
              <a:off x="2528532" y="1004187"/>
              <a:ext cx="58737" cy="15859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9" name="Shape 359"/>
            <p:cNvSpPr/>
            <p:nvPr/>
          </p:nvSpPr>
          <p:spPr>
            <a:xfrm flipH="1" rot="5400000">
              <a:off x="6039323" y="4927076"/>
              <a:ext cx="2049461" cy="99059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1407" y="96"/>
                  </a:lnTo>
                  <a:lnTo>
                    <a:pt x="88551" y="0"/>
                  </a:lnTo>
                  <a:lnTo>
                    <a:pt x="120000" y="59999"/>
                  </a:lnTo>
                  <a:lnTo>
                    <a:pt x="88551" y="119999"/>
                  </a:lnTo>
                  <a:lnTo>
                    <a:pt x="0" y="120000"/>
                  </a:lnTo>
                  <a:close/>
                </a:path>
              </a:pathLst>
            </a:custGeom>
            <a:solidFill>
              <a:srgbClr val="F3EAE0"/>
            </a:solidFill>
            <a:ln>
              <a:noFill/>
            </a:ln>
            <a:effectLst>
              <a:outerShdw blurRad="50799" rotWithShape="0" dir="16200000" dist="508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360" name="Shape 360"/>
            <p:cNvSpPr/>
            <p:nvPr/>
          </p:nvSpPr>
          <p:spPr>
            <a:xfrm flipH="1" rot="-5400000">
              <a:off x="7263285" y="5952601"/>
              <a:ext cx="257175" cy="204786"/>
            </a:xfrm>
            <a:prstGeom prst="triangle">
              <a:avLst>
                <a:gd fmla="val 50000" name="adj"/>
              </a:avLst>
            </a:prstGeom>
            <a:solidFill>
              <a:srgbClr val="F3EAE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361" name="Shape 361"/>
            <p:cNvGrpSpPr/>
            <p:nvPr/>
          </p:nvGrpSpPr>
          <p:grpSpPr>
            <a:xfrm>
              <a:off x="3862066" y="4121420"/>
              <a:ext cx="831850" cy="153986"/>
              <a:chOff x="2122603" y="3966591"/>
              <a:chExt cx="595196" cy="109537"/>
            </a:xfrm>
          </p:grpSpPr>
          <p:sp>
            <p:nvSpPr>
              <p:cNvPr id="362" name="Shape 362"/>
              <p:cNvSpPr/>
              <p:nvPr/>
            </p:nvSpPr>
            <p:spPr>
              <a:xfrm>
                <a:off x="2122603" y="3966591"/>
                <a:ext cx="109044" cy="10953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3" name="Shape 363"/>
              <p:cNvSpPr/>
              <p:nvPr/>
            </p:nvSpPr>
            <p:spPr>
              <a:xfrm>
                <a:off x="2286168" y="3966591"/>
                <a:ext cx="109044" cy="10953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4" name="Shape 364"/>
              <p:cNvSpPr/>
              <p:nvPr/>
            </p:nvSpPr>
            <p:spPr>
              <a:xfrm>
                <a:off x="2445191" y="3966591"/>
                <a:ext cx="104500" cy="10953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sp>
            <p:nvSpPr>
              <p:cNvPr id="365" name="Shape 365"/>
              <p:cNvSpPr/>
              <p:nvPr/>
            </p:nvSpPr>
            <p:spPr>
              <a:xfrm>
                <a:off x="2608756" y="3966591"/>
                <a:ext cx="109044" cy="109537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p:grpSp>
        <p:cxnSp>
          <p:nvCxnSpPr>
            <p:cNvPr id="366" name="Shape 366"/>
            <p:cNvCxnSpPr/>
            <p:nvPr/>
          </p:nvCxnSpPr>
          <p:spPr>
            <a:xfrm>
              <a:off x="2617466" y="5659707"/>
              <a:ext cx="2241549" cy="0"/>
            </a:xfrm>
            <a:prstGeom prst="straightConnector1">
              <a:avLst/>
            </a:prstGeom>
            <a:noFill/>
            <a:ln cap="flat" cmpd="sng" w="38100">
              <a:solidFill>
                <a:srgbClr val="ECE9E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7" name="Shape 367"/>
            <p:cNvCxnSpPr/>
            <p:nvPr/>
          </p:nvCxnSpPr>
          <p:spPr>
            <a:xfrm rot="10800000">
              <a:off x="7562530" y="5659707"/>
              <a:ext cx="2236787" cy="0"/>
            </a:xfrm>
            <a:prstGeom prst="straightConnector1">
              <a:avLst/>
            </a:prstGeom>
            <a:noFill/>
            <a:ln cap="flat" cmpd="sng" w="38100">
              <a:solidFill>
                <a:srgbClr val="F3EAE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68" name="Shape 368"/>
            <p:cNvSpPr txBox="1"/>
            <p:nvPr/>
          </p:nvSpPr>
          <p:spPr>
            <a:xfrm>
              <a:off x="3881119" y="3667369"/>
              <a:ext cx="4570412" cy="5016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b="1" lang="en-US" sz="2800">
                  <a:solidFill>
                    <a:srgbClr val="FF0000"/>
                  </a:solidFill>
                </a:rPr>
                <a:t>n active</a:t>
              </a:r>
              <a:r>
                <a:rPr b="1" i="0" lang="en-US" sz="28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</a:p>
          </p:txBody>
        </p:sp>
        <p:sp>
          <p:nvSpPr>
            <p:cNvPr id="369" name="Shape 369"/>
            <p:cNvSpPr txBox="1"/>
            <p:nvPr/>
          </p:nvSpPr>
          <p:spPr>
            <a:xfrm>
              <a:off x="2514291" y="1476795"/>
              <a:ext cx="2423999" cy="41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lang="en-US" sz="2200">
                  <a:solidFill>
                    <a:schemeClr val="lt1"/>
                  </a:solidFill>
                </a:rPr>
                <a:t>Popular l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earning </a:t>
              </a:r>
              <a:r>
                <a:rPr b="1" lang="en-US" sz="2200">
                  <a:solidFill>
                    <a:schemeClr val="lt1"/>
                  </a:solidFill>
                </a:rPr>
                <a:t>s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tyles</a:t>
              </a:r>
            </a:p>
          </p:txBody>
        </p:sp>
        <p:sp>
          <p:nvSpPr>
            <p:cNvPr id="370" name="Shape 370"/>
            <p:cNvSpPr txBox="1"/>
            <p:nvPr/>
          </p:nvSpPr>
          <p:spPr>
            <a:xfrm>
              <a:off x="2484076" y="5581925"/>
              <a:ext cx="2495700" cy="73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Reasons to be 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b="1" lang="en-US" sz="2200">
                  <a:solidFill>
                    <a:schemeClr val="lt1"/>
                  </a:solidFill>
                </a:rPr>
                <a:t>n active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</a:p>
          </p:txBody>
        </p:sp>
        <p:sp>
          <p:nvSpPr>
            <p:cNvPr id="371" name="Shape 371"/>
            <p:cNvSpPr txBox="1"/>
            <p:nvPr/>
          </p:nvSpPr>
          <p:spPr>
            <a:xfrm>
              <a:off x="7532367" y="1486170"/>
              <a:ext cx="2257425" cy="7355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r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Who is 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an </a:t>
              </a:r>
              <a:r>
                <a:rPr b="1" lang="en-US" sz="2200">
                  <a:solidFill>
                    <a:schemeClr val="lt1"/>
                  </a:solidFill>
                </a:rPr>
                <a:t>active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372" name="Shape 372"/>
            <p:cNvSpPr txBox="1"/>
            <p:nvPr/>
          </p:nvSpPr>
          <p:spPr>
            <a:xfrm>
              <a:off x="7484742" y="5564964"/>
              <a:ext cx="2257500" cy="73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r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How to be </a:t>
              </a:r>
              <a:r>
                <a:rPr b="1" lang="en-US" sz="2200">
                  <a:solidFill>
                    <a:schemeClr val="lt1"/>
                  </a:solidFill>
                </a:rPr>
                <a:t>an active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373" name="Shape 373"/>
            <p:cNvSpPr txBox="1"/>
            <p:nvPr/>
          </p:nvSpPr>
          <p:spPr>
            <a:xfrm>
              <a:off x="5060630" y="2289446"/>
              <a:ext cx="557211" cy="492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2600" u="sng" cap="none" strike="noStrike">
                  <a:solidFill>
                    <a:srgbClr val="5BA5E3"/>
                  </a:solidFill>
                  <a:latin typeface="Arial"/>
                  <a:ea typeface="Arial"/>
                  <a:cs typeface="Arial"/>
                  <a:sym typeface="Arial"/>
                </a:rPr>
                <a:t>01</a:t>
              </a:r>
            </a:p>
          </p:txBody>
        </p:sp>
        <p:sp>
          <p:nvSpPr>
            <p:cNvPr id="374" name="Shape 374"/>
            <p:cNvSpPr txBox="1"/>
            <p:nvPr/>
          </p:nvSpPr>
          <p:spPr>
            <a:xfrm>
              <a:off x="6786242" y="2289446"/>
              <a:ext cx="557213" cy="492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600" u="sng" cap="none" strike="noStrike">
                  <a:solidFill>
                    <a:srgbClr val="FFA225"/>
                  </a:solidFill>
                  <a:latin typeface="Arial"/>
                  <a:ea typeface="Arial"/>
                  <a:cs typeface="Arial"/>
                  <a:sym typeface="Arial"/>
                </a:rPr>
                <a:t>02</a:t>
              </a:r>
            </a:p>
          </p:txBody>
        </p:sp>
        <p:sp>
          <p:nvSpPr>
            <p:cNvPr id="375" name="Shape 375"/>
            <p:cNvSpPr txBox="1"/>
            <p:nvPr/>
          </p:nvSpPr>
          <p:spPr>
            <a:xfrm>
              <a:off x="5060630" y="4972321"/>
              <a:ext cx="557211" cy="492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600" u="sng" cap="none" strike="noStrike">
                  <a:solidFill>
                    <a:srgbClr val="B265F1"/>
                  </a:solidFill>
                  <a:latin typeface="Arial"/>
                  <a:ea typeface="Arial"/>
                  <a:cs typeface="Arial"/>
                  <a:sym typeface="Arial"/>
                </a:rPr>
                <a:t>03</a:t>
              </a:r>
            </a:p>
          </p:txBody>
        </p:sp>
        <p:sp>
          <p:nvSpPr>
            <p:cNvPr id="376" name="Shape 376"/>
            <p:cNvSpPr txBox="1"/>
            <p:nvPr/>
          </p:nvSpPr>
          <p:spPr>
            <a:xfrm>
              <a:off x="6786242" y="4972321"/>
              <a:ext cx="557213" cy="492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600" u="sng" cap="none" strike="noStrike">
                  <a:solidFill>
                    <a:srgbClr val="EF8199"/>
                  </a:solidFill>
                  <a:latin typeface="Arial"/>
                  <a:ea typeface="Arial"/>
                  <a:cs typeface="Arial"/>
                  <a:sym typeface="Arial"/>
                </a:rPr>
                <a:t>04</a:t>
              </a:r>
            </a:p>
          </p:txBody>
        </p:sp>
        <p:pic>
          <p:nvPicPr>
            <p:cNvPr descr="shadow_1_m" id="377" name="Shape 377"/>
            <p:cNvPicPr preferRelativeResize="0"/>
            <p:nvPr/>
          </p:nvPicPr>
          <p:blipFill rotWithShape="1">
            <a:blip r:embed="rId3">
              <a:alphaModFix/>
            </a:blip>
            <a:srcRect b="0" l="0" r="61411" t="0"/>
            <a:stretch/>
          </p:blipFill>
          <p:spPr>
            <a:xfrm>
              <a:off x="9833779" y="5191087"/>
              <a:ext cx="58737" cy="158591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/>
        </p:nvSpPr>
        <p:spPr>
          <a:xfrm>
            <a:off x="386872" y="2278709"/>
            <a:ext cx="10425056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Clr>
                <a:srgbClr val="C00000"/>
              </a:buClr>
              <a:buSzPct val="25000"/>
              <a:buFont typeface="Source Sans Pro"/>
              <a:buNone/>
            </a:pPr>
            <a:r>
              <a:rPr b="1" i="0" lang="en-US" sz="6600" u="none" cap="none" strike="noStrike">
                <a:solidFill>
                  <a:srgbClr val="C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THANK YOU ALL FOR LISTENING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207633" y="4120571"/>
            <a:ext cx="10299739" cy="2063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B4A3A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7B4A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References: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B9F91"/>
              </a:buClr>
              <a:buSzPct val="25000"/>
              <a:buFont typeface="Arial"/>
              <a:buNone/>
            </a:pPr>
            <a:r>
              <a:rPr b="0" i="0" lang="en-US" sz="1600" u="none" cap="none" strike="noStrike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[1]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http://www.language.ca/index.cfm?Voir=sections&amp;Id=17399&amp;M=4032&amp;Repertoire_No=2137991327</a:t>
            </a:r>
            <a:r>
              <a:rPr lang="en-US" sz="1600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b="1" lang="en-US" sz="1600">
                <a:latin typeface="Source Sans Pro"/>
                <a:ea typeface="Source Sans Pro"/>
                <a:cs typeface="Source Sans Pro"/>
                <a:sym typeface="Source Sans Pro"/>
              </a:rPr>
              <a:t>DATE??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buClr>
                <a:srgbClr val="CB9F91"/>
              </a:buClr>
              <a:buSzPct val="25000"/>
              <a:buFont typeface="Arial"/>
              <a:buNone/>
            </a:pPr>
            <a:r>
              <a:rPr b="0" i="0" lang="en-US" sz="1600" u="none" cap="none" strike="noStrike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[</a:t>
            </a:r>
            <a:r>
              <a:rPr lang="en-US" sz="1600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</a:t>
            </a:r>
            <a:r>
              <a:rPr b="0" i="0" lang="en-US" sz="1600" u="none" cap="none" strike="noStrike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]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4"/>
              </a:rPr>
              <a:t>http://www.facultyfocus.com/articles/teaching-professor-blog/seven-characteristics-good-learners/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buClr>
                <a:srgbClr val="CB9F91"/>
              </a:buClr>
              <a:buSzPct val="25000"/>
              <a:buFont typeface="Arial"/>
              <a:buNone/>
            </a:pPr>
            <a:r>
              <a:rPr lang="en-US" sz="1600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[3] </a:t>
            </a:r>
            <a:r>
              <a:rPr lang="en-US" sz="16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5"/>
              </a:rPr>
              <a:t>http://notes.viphat.work/active-learning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buClr>
                <a:srgbClr val="CB9F91"/>
              </a:buClr>
              <a:buSzPct val="25000"/>
              <a:buFont typeface="Arial"/>
              <a:buNone/>
            </a:pPr>
            <a:r>
              <a:rPr lang="en-US" sz="1600">
                <a:solidFill>
                  <a:srgbClr val="CB9F9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[4] </a:t>
            </a:r>
            <a:r>
              <a:rPr lang="en-US" sz="16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6"/>
              </a:rPr>
              <a:t>http://www.cit.ctu.edu.vn/~dtnghi/sg/power.pdf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buClr>
                <a:srgbClr val="CB9F91"/>
              </a:buClr>
              <a:buFont typeface="Arial"/>
              <a:buNone/>
            </a:pPr>
            <a:r>
              <a:t/>
            </a:r>
            <a:endParaRPr sz="1600">
              <a:solidFill>
                <a:srgbClr val="CB9F9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buClr>
                <a:srgbClr val="CB9F91"/>
              </a:buClr>
              <a:buFont typeface="Arial"/>
              <a:buNone/>
            </a:pPr>
            <a:r>
              <a:t/>
            </a:r>
            <a:endParaRPr sz="1600">
              <a:solidFill>
                <a:srgbClr val="CB9F9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386" name="Shape 38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08055" y="1167236"/>
            <a:ext cx="1083300" cy="1083300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Shape 387"/>
          <p:cNvSpPr txBox="1"/>
          <p:nvPr/>
        </p:nvSpPr>
        <p:spPr>
          <a:xfrm>
            <a:off x="1890886" y="1347237"/>
            <a:ext cx="3404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THO UNIVERSITY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889700" y="1716575"/>
            <a:ext cx="817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7B4A3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COLLEGE OF INFORMATION &amp; COMMUNICATION TECHNOLOGY</a:t>
            </a: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3536625" y="480625"/>
            <a:ext cx="4283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4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lang="en-US" sz="4000">
                <a:solidFill>
                  <a:srgbClr val="C00000"/>
                </a:solidFill>
              </a:rPr>
              <a:t>n active</a:t>
            </a:r>
            <a:r>
              <a:rPr b="1" i="0" lang="en-US" sz="4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learner</a:t>
            </a:r>
          </a:p>
        </p:txBody>
      </p:sp>
      <p:grpSp>
        <p:nvGrpSpPr>
          <p:cNvPr id="112" name="Shape 112"/>
          <p:cNvGrpSpPr/>
          <p:nvPr/>
        </p:nvGrpSpPr>
        <p:grpSpPr>
          <a:xfrm>
            <a:off x="3106738" y="185739"/>
            <a:ext cx="5718175" cy="7134224"/>
            <a:chOff x="3106738" y="185739"/>
            <a:chExt cx="5718175" cy="7134224"/>
          </a:xfrm>
        </p:grpSpPr>
        <p:sp>
          <p:nvSpPr>
            <p:cNvPr id="113" name="Shape 113"/>
            <p:cNvSpPr/>
            <p:nvPr/>
          </p:nvSpPr>
          <p:spPr>
            <a:xfrm rot="-5400000">
              <a:off x="4968876" y="-452436"/>
              <a:ext cx="989012" cy="4713287"/>
            </a:xfrm>
            <a:prstGeom prst="round2SameRect">
              <a:avLst>
                <a:gd fmla="val 23321" name="adj1"/>
                <a:gd fmla="val 0" name="adj2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 flipH="1" rot="5400000">
              <a:off x="7827962" y="1401762"/>
              <a:ext cx="989012" cy="1004887"/>
            </a:xfrm>
            <a:prstGeom prst="round2SameRect">
              <a:avLst>
                <a:gd fmla="val 34679" name="adj1"/>
                <a:gd fmla="val 0" name="adj2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 rot="-5400000">
              <a:off x="4968876" y="733425"/>
              <a:ext cx="989012" cy="4713287"/>
            </a:xfrm>
            <a:prstGeom prst="round2SameRect">
              <a:avLst>
                <a:gd fmla="val 23321" name="adj1"/>
                <a:gd fmla="val 0" name="adj2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 flipH="1" rot="5400000">
              <a:off x="7827963" y="2587624"/>
              <a:ext cx="989012" cy="1004887"/>
            </a:xfrm>
            <a:prstGeom prst="round2SameRect">
              <a:avLst>
                <a:gd fmla="val 34679" name="adj1"/>
                <a:gd fmla="val 0" name="adj2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 rot="-5400000">
              <a:off x="4969670" y="1955007"/>
              <a:ext cx="987425" cy="4713287"/>
            </a:xfrm>
            <a:prstGeom prst="round2SameRect">
              <a:avLst>
                <a:gd fmla="val 23321" name="adj1"/>
                <a:gd fmla="val 0" name="adj2"/>
              </a:avLst>
            </a:prstGeom>
            <a:solidFill>
              <a:srgbClr val="B265F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 flipH="1" rot="5400000">
              <a:off x="7828756" y="3809207"/>
              <a:ext cx="987425" cy="1004887"/>
            </a:xfrm>
            <a:prstGeom prst="round2SameRect">
              <a:avLst>
                <a:gd fmla="val 34679" name="adj1"/>
                <a:gd fmla="val 0" name="adj2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 rot="-5400000">
              <a:off x="4969669" y="3124229"/>
              <a:ext cx="987425" cy="4713287"/>
            </a:xfrm>
            <a:prstGeom prst="round2SameRect">
              <a:avLst>
                <a:gd fmla="val 23321" name="adj1"/>
                <a:gd fmla="val 0" name="adj2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 flipH="1" rot="5400000">
              <a:off x="7828756" y="4995068"/>
              <a:ext cx="987425" cy="1004887"/>
            </a:xfrm>
            <a:prstGeom prst="round2SameRect">
              <a:avLst>
                <a:gd fmla="val 34679" name="adj1"/>
                <a:gd fmla="val 0" name="adj2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pic>
          <p:nvPicPr>
            <p:cNvPr descr="shadow_1_m" id="121" name="Shape 121"/>
            <p:cNvPicPr preferRelativeResize="0"/>
            <p:nvPr/>
          </p:nvPicPr>
          <p:blipFill rotWithShape="1">
            <a:blip r:embed="rId3">
              <a:alphaModFix/>
            </a:blip>
            <a:srcRect b="0" l="0" r="61411" t="0"/>
            <a:stretch/>
          </p:blipFill>
          <p:spPr>
            <a:xfrm>
              <a:off x="7689850" y="185739"/>
              <a:ext cx="131763" cy="7134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Shape 122"/>
            <p:cNvSpPr txBox="1"/>
            <p:nvPr/>
          </p:nvSpPr>
          <p:spPr>
            <a:xfrm>
              <a:off x="8026400" y="1549400"/>
              <a:ext cx="496887" cy="708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4000" u="none" cap="none" strike="noStrike">
                  <a:solidFill>
                    <a:srgbClr val="FFFFFF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1</a:t>
              </a:r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8026400" y="2735264"/>
              <a:ext cx="496887" cy="708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4000" u="none" cap="none" strike="noStrike">
                  <a:solidFill>
                    <a:srgbClr val="FFFFFF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2</a:t>
              </a:r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8026400" y="3957639"/>
              <a:ext cx="496887" cy="708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4000" u="none" cap="none" strike="noStrike">
                  <a:solidFill>
                    <a:srgbClr val="FFFFFF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3</a:t>
              </a:r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8026400" y="5143501"/>
              <a:ext cx="496887" cy="708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4000" u="none" cap="none" strike="noStrike">
                  <a:solidFill>
                    <a:srgbClr val="FFFFFF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4</a:t>
              </a:r>
            </a:p>
          </p:txBody>
        </p:sp>
        <p:sp>
          <p:nvSpPr>
            <p:cNvPr id="126" name="Shape 126"/>
            <p:cNvSpPr/>
            <p:nvPr/>
          </p:nvSpPr>
          <p:spPr>
            <a:xfrm>
              <a:off x="3573462" y="1672580"/>
              <a:ext cx="3779836" cy="461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lang="en-US" sz="2400">
                  <a:solidFill>
                    <a:srgbClr val="FFFFFF"/>
                  </a:solidFill>
                </a:rPr>
                <a:t>Popular l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earning styles</a:t>
              </a:r>
            </a:p>
          </p:txBody>
        </p:sp>
        <p:sp>
          <p:nvSpPr>
            <p:cNvPr id="127" name="Shape 127"/>
            <p:cNvSpPr/>
            <p:nvPr/>
          </p:nvSpPr>
          <p:spPr>
            <a:xfrm>
              <a:off x="3295274" y="2784350"/>
              <a:ext cx="4189799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Who is 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an</a:t>
              </a:r>
              <a:r>
                <a:rPr b="1" lang="en-US" sz="2400">
                  <a:solidFill>
                    <a:srgbClr val="FFFFFF"/>
                  </a:solidFill>
                </a:rPr>
                <a:t> 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128" name="Shape 128"/>
            <p:cNvSpPr/>
            <p:nvPr/>
          </p:nvSpPr>
          <p:spPr>
            <a:xfrm>
              <a:off x="3608389" y="3896151"/>
              <a:ext cx="3779836" cy="830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Why we want to be 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an </a:t>
              </a:r>
              <a:r>
                <a:rPr b="1" lang="en-US" sz="2400">
                  <a:solidFill>
                    <a:srgbClr val="FFFFFF"/>
                  </a:solidFill>
                </a:rPr>
                <a:t>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3373325" y="5250039"/>
              <a:ext cx="4049939" cy="461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How to be 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b="1" lang="en-US" sz="2400">
                  <a:solidFill>
                    <a:srgbClr val="FFFFFF"/>
                  </a:solidFill>
                </a:rPr>
                <a:t>n 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</p:grpSp>
      <p:sp>
        <p:nvSpPr>
          <p:cNvPr id="130" name="Shape 130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Shape 137"/>
          <p:cNvGrpSpPr/>
          <p:nvPr/>
        </p:nvGrpSpPr>
        <p:grpSpPr>
          <a:xfrm>
            <a:off x="1734941" y="587694"/>
            <a:ext cx="8760188" cy="5880179"/>
            <a:chOff x="1617783" y="750624"/>
            <a:chExt cx="8707901" cy="5767753"/>
          </a:xfrm>
        </p:grpSpPr>
        <p:sp>
          <p:nvSpPr>
            <p:cNvPr id="138" name="Shape 138"/>
            <p:cNvSpPr/>
            <p:nvPr/>
          </p:nvSpPr>
          <p:spPr>
            <a:xfrm>
              <a:off x="2367471" y="2078240"/>
              <a:ext cx="7958214" cy="1030746"/>
            </a:xfrm>
            <a:prstGeom prst="roundRect">
              <a:avLst>
                <a:gd fmla="val 16667" name="adj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2367471" y="3108986"/>
              <a:ext cx="7958214" cy="1027057"/>
            </a:xfrm>
            <a:prstGeom prst="roundRect">
              <a:avLst>
                <a:gd fmla="val 16667" name="adj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367471" y="4136044"/>
              <a:ext cx="7958214" cy="1027058"/>
            </a:xfrm>
            <a:prstGeom prst="roundRect">
              <a:avLst>
                <a:gd fmla="val 16667" name="adj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1617783" y="1051182"/>
              <a:ext cx="8131218" cy="1027057"/>
            </a:xfrm>
            <a:prstGeom prst="roundRect">
              <a:avLst>
                <a:gd fmla="val 16667" name="adj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1891708" y="1325924"/>
              <a:ext cx="475762" cy="48679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143" name="Shape 143"/>
            <p:cNvSpPr/>
            <p:nvPr/>
          </p:nvSpPr>
          <p:spPr>
            <a:xfrm>
              <a:off x="2626977" y="2343763"/>
              <a:ext cx="475762" cy="48679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2626977" y="3370821"/>
              <a:ext cx="475762" cy="48679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145" name="Shape 145"/>
            <p:cNvSpPr/>
            <p:nvPr/>
          </p:nvSpPr>
          <p:spPr>
            <a:xfrm>
              <a:off x="2626977" y="4388660"/>
              <a:ext cx="475762" cy="48679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146" name="Shape 146"/>
            <p:cNvSpPr/>
            <p:nvPr/>
          </p:nvSpPr>
          <p:spPr>
            <a:xfrm>
              <a:off x="3246910" y="750624"/>
              <a:ext cx="6271418" cy="5767753"/>
            </a:xfrm>
            <a:prstGeom prst="roundRect">
              <a:avLst>
                <a:gd fmla="val 2345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 rot="5400000">
              <a:off x="3233253" y="1492626"/>
              <a:ext cx="171482" cy="144171"/>
            </a:xfrm>
            <a:prstGeom prst="triangle">
              <a:avLst>
                <a:gd fmla="val 50000" name="adj"/>
              </a:avLst>
            </a:prstGeom>
            <a:solidFill>
              <a:srgbClr val="5BA5E3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3825396" y="1051182"/>
              <a:ext cx="5107242" cy="1220669"/>
            </a:xfrm>
            <a:prstGeom prst="roundRect">
              <a:avLst>
                <a:gd fmla="val 8380" name="adj"/>
              </a:avLst>
            </a:prstGeom>
            <a:solidFill>
              <a:srgbClr val="5BA5E3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4110132" y="1239261"/>
              <a:ext cx="803751" cy="822383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2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150" name="Shape 150"/>
            <p:cNvSpPr/>
            <p:nvPr/>
          </p:nvSpPr>
          <p:spPr>
            <a:xfrm>
              <a:off x="5077876" y="1394150"/>
              <a:ext cx="3640305" cy="536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lang="en-US" sz="2400">
                  <a:solidFill>
                    <a:srgbClr val="FFFFFF"/>
                  </a:solidFill>
                </a:rPr>
                <a:t>Popular l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earning </a:t>
              </a:r>
              <a:r>
                <a:rPr b="1" lang="en-US" sz="2400">
                  <a:solidFill>
                    <a:srgbClr val="FFFFFF"/>
                  </a:solidFill>
                </a:rPr>
                <a:t>s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tyles</a:t>
              </a:r>
            </a:p>
          </p:txBody>
        </p:sp>
        <p:sp>
          <p:nvSpPr>
            <p:cNvPr id="151" name="Shape 151"/>
            <p:cNvSpPr txBox="1"/>
            <p:nvPr/>
          </p:nvSpPr>
          <p:spPr>
            <a:xfrm>
              <a:off x="2482807" y="1385967"/>
              <a:ext cx="827179" cy="357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Styles</a:t>
              </a:r>
            </a:p>
          </p:txBody>
        </p:sp>
        <p:pic>
          <p:nvPicPr>
            <p:cNvPr id="152" name="Shape 15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46909" y="2327168"/>
              <a:ext cx="6271420" cy="405053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3" name="Shape 153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Shape 160"/>
          <p:cNvGrpSpPr/>
          <p:nvPr/>
        </p:nvGrpSpPr>
        <p:grpSpPr>
          <a:xfrm>
            <a:off x="1734933" y="587699"/>
            <a:ext cx="8760033" cy="5880272"/>
            <a:chOff x="1617783" y="750624"/>
            <a:chExt cx="8707787" cy="5767800"/>
          </a:xfrm>
        </p:grpSpPr>
        <p:sp>
          <p:nvSpPr>
            <p:cNvPr id="161" name="Shape 161"/>
            <p:cNvSpPr/>
            <p:nvPr/>
          </p:nvSpPr>
          <p:spPr>
            <a:xfrm>
              <a:off x="2367471" y="2078240"/>
              <a:ext cx="7958100" cy="1030800"/>
            </a:xfrm>
            <a:prstGeom prst="roundRect">
              <a:avLst>
                <a:gd fmla="val 16667" name="adj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2367471" y="3108986"/>
              <a:ext cx="7958100" cy="1027200"/>
            </a:xfrm>
            <a:prstGeom prst="roundRect">
              <a:avLst>
                <a:gd fmla="val 16667" name="adj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2367471" y="4136044"/>
              <a:ext cx="7958100" cy="1027200"/>
            </a:xfrm>
            <a:prstGeom prst="roundRect">
              <a:avLst>
                <a:gd fmla="val 16667" name="adj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1617783" y="1051182"/>
              <a:ext cx="8131200" cy="1027200"/>
            </a:xfrm>
            <a:prstGeom prst="roundRect">
              <a:avLst>
                <a:gd fmla="val 16667" name="adj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0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1891708" y="1325924"/>
              <a:ext cx="475800" cy="486900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166" name="Shape 166"/>
            <p:cNvSpPr/>
            <p:nvPr/>
          </p:nvSpPr>
          <p:spPr>
            <a:xfrm>
              <a:off x="2626977" y="2343763"/>
              <a:ext cx="475800" cy="486900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2626977" y="3370821"/>
              <a:ext cx="475800" cy="486900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168" name="Shape 168"/>
            <p:cNvSpPr/>
            <p:nvPr/>
          </p:nvSpPr>
          <p:spPr>
            <a:xfrm>
              <a:off x="2626977" y="4388660"/>
              <a:ext cx="475800" cy="486900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169" name="Shape 169"/>
            <p:cNvSpPr/>
            <p:nvPr/>
          </p:nvSpPr>
          <p:spPr>
            <a:xfrm>
              <a:off x="3246910" y="750624"/>
              <a:ext cx="6271500" cy="5767800"/>
            </a:xfrm>
            <a:prstGeom prst="roundRect">
              <a:avLst>
                <a:gd fmla="val 2345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 rot="5400000">
              <a:off x="3233130" y="1492620"/>
              <a:ext cx="171600" cy="144300"/>
            </a:xfrm>
            <a:prstGeom prst="triangle">
              <a:avLst>
                <a:gd fmla="val 50000" name="adj"/>
              </a:avLst>
            </a:prstGeom>
            <a:solidFill>
              <a:srgbClr val="5BA5E3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3825396" y="1051182"/>
              <a:ext cx="5107200" cy="1220700"/>
            </a:xfrm>
            <a:prstGeom prst="roundRect">
              <a:avLst>
                <a:gd fmla="val 8380" name="adj"/>
              </a:avLst>
            </a:prstGeom>
            <a:solidFill>
              <a:srgbClr val="5BA5E3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>
              <a:off x="4110132" y="1239261"/>
              <a:ext cx="803700" cy="822300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2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173" name="Shape 173"/>
            <p:cNvSpPr/>
            <p:nvPr/>
          </p:nvSpPr>
          <p:spPr>
            <a:xfrm>
              <a:off x="5077876" y="1394150"/>
              <a:ext cx="3640200" cy="53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Learning Styles</a:t>
              </a:r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2482807" y="1385967"/>
              <a:ext cx="827100" cy="35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Styles</a:t>
              </a:r>
            </a:p>
          </p:txBody>
        </p:sp>
      </p:grpSp>
      <p:sp>
        <p:nvSpPr>
          <p:cNvPr id="175" name="Shape 175"/>
          <p:cNvSpPr txBox="1"/>
          <p:nvPr>
            <p:ph idx="12" type="sldNum"/>
          </p:nvPr>
        </p:nvSpPr>
        <p:spPr>
          <a:xfrm>
            <a:off x="9472735" y="6453385"/>
            <a:ext cx="1596300" cy="40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pic>
        <p:nvPicPr>
          <p:cNvPr descr="content_851.jpg" id="176" name="Shape 1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5850" y="2523225"/>
            <a:ext cx="4479699" cy="292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grpSp>
        <p:nvGrpSpPr>
          <p:cNvPr id="184" name="Shape 184"/>
          <p:cNvGrpSpPr/>
          <p:nvPr/>
        </p:nvGrpSpPr>
        <p:grpSpPr>
          <a:xfrm>
            <a:off x="1768543" y="565138"/>
            <a:ext cx="8826694" cy="5835654"/>
            <a:chOff x="1656191" y="906021"/>
            <a:chExt cx="8711700" cy="5794513"/>
          </a:xfrm>
        </p:grpSpPr>
        <p:sp>
          <p:nvSpPr>
            <p:cNvPr id="185" name="Shape 185"/>
            <p:cNvSpPr/>
            <p:nvPr/>
          </p:nvSpPr>
          <p:spPr>
            <a:xfrm>
              <a:off x="1656191" y="2239797"/>
              <a:ext cx="8134765" cy="1035529"/>
            </a:xfrm>
            <a:prstGeom prst="roundRect">
              <a:avLst>
                <a:gd fmla="val 16667" name="adj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2406206" y="3275325"/>
              <a:ext cx="7961686" cy="1031823"/>
            </a:xfrm>
            <a:prstGeom prst="roundRect">
              <a:avLst>
                <a:gd fmla="val 16667" name="adj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2406206" y="4307148"/>
              <a:ext cx="7961686" cy="1031823"/>
            </a:xfrm>
            <a:prstGeom prst="roundRect">
              <a:avLst>
                <a:gd fmla="val 16667" name="adj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2406206" y="1207975"/>
              <a:ext cx="7961686" cy="1031823"/>
            </a:xfrm>
            <a:prstGeom prst="roundRect">
              <a:avLst>
                <a:gd fmla="val 16667" name="adj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1841892" y="2506551"/>
              <a:ext cx="475970" cy="489051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190" name="Shape 190"/>
            <p:cNvSpPr/>
            <p:nvPr/>
          </p:nvSpPr>
          <p:spPr>
            <a:xfrm>
              <a:off x="2665825" y="3538376"/>
              <a:ext cx="475970" cy="489051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191" name="Shape 191"/>
            <p:cNvSpPr/>
            <p:nvPr/>
          </p:nvSpPr>
          <p:spPr>
            <a:xfrm>
              <a:off x="2665825" y="4560937"/>
              <a:ext cx="475970" cy="489051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192" name="Shape 192"/>
            <p:cNvSpPr/>
            <p:nvPr/>
          </p:nvSpPr>
          <p:spPr>
            <a:xfrm>
              <a:off x="3286030" y="906021"/>
              <a:ext cx="6274154" cy="5794513"/>
            </a:xfrm>
            <a:prstGeom prst="roundRect">
              <a:avLst>
                <a:gd fmla="val 2345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3864767" y="1207975"/>
              <a:ext cx="5109470" cy="1226331"/>
            </a:xfrm>
            <a:prstGeom prst="roundRect">
              <a:avLst>
                <a:gd fmla="val 8380" name="adj"/>
              </a:avLst>
            </a:prstGeom>
            <a:solidFill>
              <a:srgbClr val="FFA225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4149628" y="1396925"/>
              <a:ext cx="804100" cy="826200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2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5117806" y="1337221"/>
              <a:ext cx="3856500" cy="96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Who is 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an </a:t>
              </a:r>
              <a:r>
                <a:rPr b="1" lang="en-US" sz="2400">
                  <a:solidFill>
                    <a:srgbClr val="FFFFFF"/>
                  </a:solidFill>
                </a:rPr>
                <a:t>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2665825" y="1480286"/>
              <a:ext cx="475970" cy="489051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2402600" y="2577988"/>
              <a:ext cx="827539" cy="3591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Who?</a:t>
              </a:r>
            </a:p>
          </p:txBody>
        </p:sp>
        <p:sp>
          <p:nvSpPr>
            <p:cNvPr id="198" name="Shape 198"/>
            <p:cNvSpPr/>
            <p:nvPr/>
          </p:nvSpPr>
          <p:spPr>
            <a:xfrm rot="5400000">
              <a:off x="3272932" y="2678961"/>
              <a:ext cx="170427" cy="144232"/>
            </a:xfrm>
            <a:prstGeom prst="triangle">
              <a:avLst>
                <a:gd fmla="val 50000" name="adj"/>
              </a:avLst>
            </a:prstGeom>
            <a:solidFill>
              <a:srgbClr val="FFA225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9" name="Shape 19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573876" y="2563550"/>
              <a:ext cx="5691248" cy="3896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Shape 206"/>
          <p:cNvGrpSpPr/>
          <p:nvPr/>
        </p:nvGrpSpPr>
        <p:grpSpPr>
          <a:xfrm>
            <a:off x="1712577" y="575361"/>
            <a:ext cx="8850792" cy="5905320"/>
            <a:chOff x="1644335" y="916555"/>
            <a:chExt cx="8778239" cy="5751530"/>
          </a:xfrm>
        </p:grpSpPr>
        <p:sp>
          <p:nvSpPr>
            <p:cNvPr id="207" name="Shape 207"/>
            <p:cNvSpPr/>
            <p:nvPr/>
          </p:nvSpPr>
          <p:spPr>
            <a:xfrm>
              <a:off x="2400077" y="2240438"/>
              <a:ext cx="8022497" cy="1027847"/>
            </a:xfrm>
            <a:prstGeom prst="roundRect">
              <a:avLst>
                <a:gd fmla="val 16667" name="adj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1644335" y="3268284"/>
              <a:ext cx="8196898" cy="1024168"/>
            </a:xfrm>
            <a:prstGeom prst="roundRect">
              <a:avLst>
                <a:gd fmla="val 16667" name="adj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2400077" y="4292453"/>
              <a:ext cx="8022497" cy="1024170"/>
            </a:xfrm>
            <a:prstGeom prst="roundRect">
              <a:avLst>
                <a:gd fmla="val 16667" name="adj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2400077" y="1216269"/>
              <a:ext cx="8022497" cy="1024168"/>
            </a:xfrm>
            <a:prstGeom prst="roundRect">
              <a:avLst>
                <a:gd fmla="val 16667" name="adj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2661682" y="2505214"/>
              <a:ext cx="479606" cy="485423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212" name="Shape 212"/>
            <p:cNvSpPr/>
            <p:nvPr/>
          </p:nvSpPr>
          <p:spPr>
            <a:xfrm>
              <a:off x="1831455" y="3529383"/>
              <a:ext cx="479606" cy="485423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213" name="Shape 213"/>
            <p:cNvSpPr/>
            <p:nvPr/>
          </p:nvSpPr>
          <p:spPr>
            <a:xfrm>
              <a:off x="2661682" y="4544360"/>
              <a:ext cx="479606" cy="485423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3286621" y="916555"/>
              <a:ext cx="6322076" cy="5751530"/>
            </a:xfrm>
            <a:prstGeom prst="roundRect">
              <a:avLst>
                <a:gd fmla="val 2345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3869780" y="1216269"/>
              <a:ext cx="5148494" cy="1217235"/>
            </a:xfrm>
            <a:prstGeom prst="roundRect">
              <a:avLst>
                <a:gd fmla="val 8380" name="adj"/>
              </a:avLst>
            </a:prstGeom>
            <a:solidFill>
              <a:srgbClr val="B265F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4156817" y="1403819"/>
              <a:ext cx="810243" cy="820071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2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217" name="Shape 217"/>
            <p:cNvSpPr/>
            <p:nvPr/>
          </p:nvSpPr>
          <p:spPr>
            <a:xfrm>
              <a:off x="3771669" y="2505209"/>
              <a:ext cx="5372100" cy="293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-285750" lvl="0" marL="285750" marR="0" rtl="0" algn="l">
                <a:spcBef>
                  <a:spcPts val="0"/>
                </a:spcBef>
                <a:buClr>
                  <a:schemeClr val="dk1"/>
                </a:buClr>
                <a:buSzPct val="100000"/>
                <a:buFont typeface="Noto Sans Symbols"/>
                <a:buChar char="✓"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To use your time effectively</a:t>
              </a:r>
            </a:p>
            <a:p>
              <a:pPr indent="-285750" lvl="0" marL="285750" marR="0" rtl="0" algn="l">
                <a:spcBef>
                  <a:spcPts val="0"/>
                </a:spcBef>
                <a:buClr>
                  <a:schemeClr val="dk1"/>
                </a:buClr>
                <a:buSzPct val="100000"/>
                <a:buFont typeface="Noto Sans Symbols"/>
                <a:buChar char="✓"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To master the materials</a:t>
              </a:r>
            </a:p>
            <a:p>
              <a:pPr indent="-285750" lvl="0" marL="285750" marR="0" rtl="0" algn="l">
                <a:spcBef>
                  <a:spcPts val="0"/>
                </a:spcBef>
                <a:buClr>
                  <a:schemeClr val="dk1"/>
                </a:buClr>
                <a:buSzPct val="100000"/>
                <a:buFont typeface="Noto Sans Symbols"/>
                <a:buChar char="✓"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To build up self confidence</a:t>
              </a:r>
            </a:p>
            <a:p>
              <a:pPr indent="-285750" lvl="0" marL="285750" marR="0" rtl="0" algn="l">
                <a:spcBef>
                  <a:spcPts val="0"/>
                </a:spcBef>
                <a:buClr>
                  <a:schemeClr val="dk1"/>
                </a:buClr>
                <a:buSzPct val="100000"/>
                <a:buFont typeface="Noto Sans Symbols"/>
                <a:buChar char="✓"/>
              </a:pPr>
              <a:r>
                <a:rPr b="0" i="0" lang="en-US" sz="3000" u="none" cap="none" strike="noStrike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To enhance your learning experience</a:t>
              </a:r>
            </a:p>
            <a:p>
              <a:pPr indent="-285750" lvl="0" marL="285750" marR="0" rtl="0" algn="l">
                <a:spcBef>
                  <a:spcPts val="0"/>
                </a:spcBef>
                <a:buClr>
                  <a:schemeClr val="dk1"/>
                </a:buClr>
                <a:buSzPct val="100000"/>
                <a:buFont typeface="Source Sans Pro"/>
                <a:buChar char="✓"/>
              </a:pPr>
              <a:r>
                <a:rPr lang="en-US" sz="3000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To develop your skills</a:t>
              </a:r>
            </a:p>
          </p:txBody>
        </p:sp>
        <p:sp>
          <p:nvSpPr>
            <p:cNvPr id="218" name="Shape 218"/>
            <p:cNvSpPr/>
            <p:nvPr/>
          </p:nvSpPr>
          <p:spPr>
            <a:xfrm>
              <a:off x="5132378" y="1344554"/>
              <a:ext cx="3669711" cy="9625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Why we want to be a</a:t>
              </a:r>
              <a:r>
                <a:rPr b="1" lang="en-US" sz="2400">
                  <a:solidFill>
                    <a:srgbClr val="FFFFFF"/>
                  </a:solidFill>
                </a:rPr>
                <a:t>n 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learner?</a:t>
              </a:r>
            </a:p>
          </p:txBody>
        </p:sp>
        <p:sp>
          <p:nvSpPr>
            <p:cNvPr id="219" name="Shape 219"/>
            <p:cNvSpPr/>
            <p:nvPr/>
          </p:nvSpPr>
          <p:spPr>
            <a:xfrm>
              <a:off x="2661682" y="1486561"/>
              <a:ext cx="479606" cy="485423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220" name="Shape 220"/>
            <p:cNvSpPr txBox="1"/>
            <p:nvPr/>
          </p:nvSpPr>
          <p:spPr>
            <a:xfrm>
              <a:off x="2396444" y="3592933"/>
              <a:ext cx="833860" cy="3564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Why?</a:t>
              </a:r>
            </a:p>
          </p:txBody>
        </p:sp>
        <p:sp>
          <p:nvSpPr>
            <p:cNvPr id="221" name="Shape 221"/>
            <p:cNvSpPr/>
            <p:nvPr/>
          </p:nvSpPr>
          <p:spPr>
            <a:xfrm rot="5400000">
              <a:off x="3273788" y="3698508"/>
              <a:ext cx="171002" cy="145335"/>
            </a:xfrm>
            <a:prstGeom prst="triangle">
              <a:avLst>
                <a:gd fmla="val 50000" name="adj"/>
              </a:avLst>
            </a:prstGeom>
            <a:solidFill>
              <a:srgbClr val="B265F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Shape 222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grpSp>
        <p:nvGrpSpPr>
          <p:cNvPr id="230" name="Shape 230"/>
          <p:cNvGrpSpPr/>
          <p:nvPr/>
        </p:nvGrpSpPr>
        <p:grpSpPr>
          <a:xfrm>
            <a:off x="1703249" y="566760"/>
            <a:ext cx="8737289" cy="5863818"/>
            <a:chOff x="1703249" y="566760"/>
            <a:chExt cx="8737289" cy="5863818"/>
          </a:xfrm>
        </p:grpSpPr>
        <p:grpSp>
          <p:nvGrpSpPr>
            <p:cNvPr id="231" name="Shape 231"/>
            <p:cNvGrpSpPr/>
            <p:nvPr/>
          </p:nvGrpSpPr>
          <p:grpSpPr>
            <a:xfrm>
              <a:off x="1703249" y="566760"/>
              <a:ext cx="8737289" cy="5863818"/>
              <a:chOff x="1703249" y="566760"/>
              <a:chExt cx="8737289" cy="5863818"/>
            </a:xfrm>
          </p:grpSpPr>
          <p:sp>
            <p:nvSpPr>
              <p:cNvPr id="232" name="Shape 232"/>
              <p:cNvSpPr/>
              <p:nvPr/>
            </p:nvSpPr>
            <p:spPr>
              <a:xfrm>
                <a:off x="2455466" y="1916488"/>
                <a:ext cx="7985072" cy="1047915"/>
              </a:xfrm>
              <a:prstGeom prst="roundRect">
                <a:avLst>
                  <a:gd fmla="val 16667" name="adj"/>
                </a:avLst>
              </a:prstGeom>
              <a:solidFill>
                <a:srgbClr val="FFA225"/>
              </a:solidFill>
              <a:ln>
                <a:noFill/>
              </a:ln>
              <a:effectLst>
                <a:outerShdw blurRad="44450" algn="ctr" dir="5400000" dist="27939">
                  <a:srgbClr val="000000">
                    <a:alpha val="31764"/>
                  </a:srgbClr>
                </a:outerShdw>
              </a:effectLst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Shape 233"/>
              <p:cNvSpPr/>
              <p:nvPr/>
            </p:nvSpPr>
            <p:spPr>
              <a:xfrm>
                <a:off x="2455466" y="2964402"/>
                <a:ext cx="7985072" cy="1044164"/>
              </a:xfrm>
              <a:prstGeom prst="roundRect">
                <a:avLst>
                  <a:gd fmla="val 16667" name="adj"/>
                </a:avLst>
              </a:prstGeom>
              <a:solidFill>
                <a:srgbClr val="B265F1"/>
              </a:solidFill>
              <a:ln>
                <a:noFill/>
              </a:ln>
              <a:effectLst>
                <a:outerShdw blurRad="44450" algn="ctr" dir="5400000" dist="27939">
                  <a:srgbClr val="000000">
                    <a:alpha val="31764"/>
                  </a:srgbClr>
                </a:outerShdw>
              </a:effectLst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1703249" y="4008567"/>
                <a:ext cx="8158663" cy="1044165"/>
              </a:xfrm>
              <a:prstGeom prst="roundRect">
                <a:avLst>
                  <a:gd fmla="val 16667" name="adj"/>
                </a:avLst>
              </a:prstGeom>
              <a:solidFill>
                <a:srgbClr val="EF8199"/>
              </a:solidFill>
              <a:ln>
                <a:noFill/>
              </a:ln>
              <a:effectLst>
                <a:outerShdw blurRad="44450" algn="ctr" dir="5400000" dist="27939">
                  <a:srgbClr val="000000">
                    <a:alpha val="31764"/>
                  </a:srgbClr>
                </a:outerShdw>
              </a:effectLst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2455466" y="872324"/>
                <a:ext cx="7985072" cy="1044164"/>
              </a:xfrm>
              <a:prstGeom prst="roundRect">
                <a:avLst>
                  <a:gd fmla="val 16667" name="adj"/>
                </a:avLst>
              </a:prstGeom>
              <a:solidFill>
                <a:srgbClr val="5BA5E3"/>
              </a:solidFill>
              <a:ln>
                <a:noFill/>
              </a:ln>
              <a:effectLst>
                <a:outerShdw blurRad="44450" algn="ctr" dir="5400000" dist="27939">
                  <a:srgbClr val="000000">
                    <a:alpha val="31764"/>
                  </a:srgbClr>
                </a:outerShdw>
              </a:effectLst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Shape 236"/>
              <p:cNvSpPr/>
              <p:nvPr/>
            </p:nvSpPr>
            <p:spPr>
              <a:xfrm>
                <a:off x="2715849" y="2186433"/>
                <a:ext cx="477366" cy="494900"/>
              </a:xfrm>
              <a:prstGeom prst="ellipse">
                <a:avLst/>
              </a:prstGeom>
              <a:noFill/>
              <a:ln cap="flat" cmpd="sng" w="25400">
                <a:solidFill>
                  <a:srgbClr val="FFFFFF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Arial"/>
                  <a:buNone/>
                </a:pPr>
                <a:r>
                  <a:rPr b="1" i="0" lang="en-US" sz="1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</a:p>
            </p:txBody>
          </p:sp>
          <p:sp>
            <p:nvSpPr>
              <p:cNvPr id="237" name="Shape 237"/>
              <p:cNvSpPr/>
              <p:nvPr/>
            </p:nvSpPr>
            <p:spPr>
              <a:xfrm>
                <a:off x="2715849" y="3230598"/>
                <a:ext cx="477366" cy="494900"/>
              </a:xfrm>
              <a:prstGeom prst="ellipse">
                <a:avLst/>
              </a:prstGeom>
              <a:noFill/>
              <a:ln cap="flat" cmpd="sng" w="25400">
                <a:solidFill>
                  <a:srgbClr val="FFFFFF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Arial"/>
                  <a:buNone/>
                </a:pPr>
                <a:r>
                  <a:rPr b="1" i="0" lang="en-US" sz="1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3</a:t>
                </a:r>
              </a:p>
            </p:txBody>
          </p:sp>
          <p:sp>
            <p:nvSpPr>
              <p:cNvPr id="238" name="Shape 238"/>
              <p:cNvSpPr/>
              <p:nvPr/>
            </p:nvSpPr>
            <p:spPr>
              <a:xfrm>
                <a:off x="1889496" y="4265391"/>
                <a:ext cx="477366" cy="494900"/>
              </a:xfrm>
              <a:prstGeom prst="ellipse">
                <a:avLst/>
              </a:prstGeom>
              <a:noFill/>
              <a:ln cap="flat" cmpd="sng" w="25400">
                <a:solidFill>
                  <a:srgbClr val="FFFFFF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Arial"/>
                  <a:buNone/>
                </a:pPr>
                <a:r>
                  <a:rPr b="1" i="0" lang="en-US" sz="1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3337873" y="566760"/>
                <a:ext cx="6292584" cy="5863818"/>
              </a:xfrm>
              <a:prstGeom prst="roundRect">
                <a:avLst>
                  <a:gd fmla="val 2345" name="adj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Shape 240"/>
              <p:cNvSpPr/>
              <p:nvPr/>
            </p:nvSpPr>
            <p:spPr>
              <a:xfrm rot="5400000">
                <a:off x="3323033" y="4439574"/>
                <a:ext cx="174341" cy="144656"/>
              </a:xfrm>
              <a:prstGeom prst="triangle">
                <a:avLst>
                  <a:gd fmla="val 50000" name="adj"/>
                </a:avLst>
              </a:prstGeom>
              <a:solidFill>
                <a:srgbClr val="EF8199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918312" y="872324"/>
                <a:ext cx="5124477" cy="1240999"/>
              </a:xfrm>
              <a:prstGeom prst="roundRect">
                <a:avLst>
                  <a:gd fmla="val 8380" name="adj"/>
                </a:avLst>
              </a:prstGeom>
              <a:solidFill>
                <a:srgbClr val="EF8199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Font typeface="Source Sans Pro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Shape 242"/>
              <p:cNvSpPr/>
              <p:nvPr/>
            </p:nvSpPr>
            <p:spPr>
              <a:xfrm>
                <a:off x="4204010" y="1063537"/>
                <a:ext cx="806463" cy="836082"/>
              </a:xfrm>
              <a:prstGeom prst="ellipse">
                <a:avLst/>
              </a:prstGeom>
              <a:noFill/>
              <a:ln cap="flat" cmpd="sng" w="25400">
                <a:solidFill>
                  <a:srgbClr val="FFFFFF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Arial"/>
                  <a:buNone/>
                </a:pPr>
                <a:r>
                  <a:rPr b="1" i="0" lang="en-US" sz="2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4</a:t>
                </a:r>
              </a:p>
            </p:txBody>
          </p:sp>
          <p:sp>
            <p:nvSpPr>
              <p:cNvPr id="243" name="Shape 243"/>
              <p:cNvSpPr/>
              <p:nvPr/>
            </p:nvSpPr>
            <p:spPr>
              <a:xfrm>
                <a:off x="5175019" y="1003113"/>
                <a:ext cx="3652591" cy="9812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b="1" i="0" lang="en-US" sz="24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How to be </a:t>
                </a:r>
                <a:r>
                  <a:rPr b="1" i="0" lang="en-US" sz="24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an </a:t>
                </a:r>
                <a:r>
                  <a:rPr b="1" lang="en-US" sz="2400">
                    <a:solidFill>
                      <a:srgbClr val="FFFFFF"/>
                    </a:solidFill>
                  </a:rPr>
                  <a:t>active</a:t>
                </a:r>
                <a:r>
                  <a:rPr b="1" i="0" lang="en-US" sz="24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 learner</a:t>
                </a:r>
                <a:r>
                  <a:rPr b="1" i="0" lang="en-US" sz="24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?</a:t>
                </a:r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2715849" y="1147892"/>
                <a:ext cx="477366" cy="494900"/>
              </a:xfrm>
              <a:prstGeom prst="ellipse">
                <a:avLst/>
              </a:prstGeom>
              <a:noFill/>
              <a:ln cap="flat" cmpd="sng" w="25400">
                <a:solidFill>
                  <a:srgbClr val="FFFFFF"/>
                </a:solidFill>
                <a:prstDash val="solid"/>
                <a:round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ct val="25000"/>
                  <a:buFont typeface="Arial"/>
                  <a:buNone/>
                </a:pPr>
                <a:r>
                  <a:rPr b="1" i="0" lang="en-US" sz="18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</a:p>
            </p:txBody>
          </p:sp>
          <p:sp>
            <p:nvSpPr>
              <p:cNvPr id="245" name="Shape 245"/>
              <p:cNvSpPr txBox="1"/>
              <p:nvPr/>
            </p:nvSpPr>
            <p:spPr>
              <a:xfrm>
                <a:off x="2451850" y="4330182"/>
                <a:ext cx="829970" cy="363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b="1" i="0" lang="en-US" sz="14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How?</a:t>
                </a:r>
              </a:p>
            </p:txBody>
          </p:sp>
        </p:grpSp>
        <p:sp>
          <p:nvSpPr>
            <p:cNvPr id="246" name="Shape 246"/>
            <p:cNvSpPr txBox="1"/>
            <p:nvPr/>
          </p:nvSpPr>
          <p:spPr>
            <a:xfrm>
              <a:off x="4369146" y="2157468"/>
              <a:ext cx="4673644" cy="4228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isten</a:t>
              </a:r>
            </a:p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valuate understanding</a:t>
              </a:r>
            </a:p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lways check your work</a:t>
              </a:r>
            </a:p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ead carefully</a:t>
              </a:r>
            </a:p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ote the key words</a:t>
              </a:r>
            </a:p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njoy the process</a:t>
              </a:r>
            </a:p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buSzPct val="25000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epeat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3904301" y="1965196"/>
              <a:ext cx="498854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FF000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L</a:t>
              </a:r>
            </a:p>
          </p:txBody>
        </p:sp>
        <p:sp>
          <p:nvSpPr>
            <p:cNvPr id="248" name="Shape 248"/>
            <p:cNvSpPr/>
            <p:nvPr/>
          </p:nvSpPr>
          <p:spPr>
            <a:xfrm>
              <a:off x="3888073" y="2521005"/>
              <a:ext cx="535723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FFC00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E</a:t>
              </a:r>
            </a:p>
          </p:txBody>
        </p:sp>
        <p:sp>
          <p:nvSpPr>
            <p:cNvPr id="249" name="Shape 249"/>
            <p:cNvSpPr/>
            <p:nvPr/>
          </p:nvSpPr>
          <p:spPr>
            <a:xfrm>
              <a:off x="3889873" y="3126469"/>
              <a:ext cx="527709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FFFF0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A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3865558" y="3668767"/>
              <a:ext cx="577401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00B05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R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3851132" y="4271751"/>
              <a:ext cx="606255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00B0F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</a:t>
              </a:r>
            </a:p>
          </p:txBody>
        </p:sp>
        <p:sp>
          <p:nvSpPr>
            <p:cNvPr id="252" name="Shape 252"/>
            <p:cNvSpPr/>
            <p:nvPr/>
          </p:nvSpPr>
          <p:spPr>
            <a:xfrm>
              <a:off x="3886398" y="4859042"/>
              <a:ext cx="535723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00206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E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3865558" y="5464632"/>
              <a:ext cx="577401" cy="8617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SzPct val="25000"/>
                <a:buNone/>
              </a:pPr>
              <a:r>
                <a:rPr b="1" i="0" lang="en-US" sz="5000" u="none" cap="none" strike="noStrike">
                  <a:solidFill>
                    <a:srgbClr val="990099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R</a:t>
              </a:r>
            </a:p>
          </p:txBody>
        </p:sp>
      </p:grp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Shape 260"/>
          <p:cNvGrpSpPr/>
          <p:nvPr/>
        </p:nvGrpSpPr>
        <p:grpSpPr>
          <a:xfrm>
            <a:off x="1703179" y="566801"/>
            <a:ext cx="8737041" cy="5863995"/>
            <a:chOff x="2157049" y="1171136"/>
            <a:chExt cx="7670800" cy="4965700"/>
          </a:xfrm>
        </p:grpSpPr>
        <p:sp>
          <p:nvSpPr>
            <p:cNvPr id="261" name="Shape 261"/>
            <p:cNvSpPr/>
            <p:nvPr/>
          </p:nvSpPr>
          <p:spPr>
            <a:xfrm>
              <a:off x="2817449" y="2314135"/>
              <a:ext cx="7010400" cy="887412"/>
            </a:xfrm>
            <a:prstGeom prst="roundRect">
              <a:avLst>
                <a:gd fmla="val 16667" name="adj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2817449" y="3201549"/>
              <a:ext cx="7010400" cy="884236"/>
            </a:xfrm>
            <a:prstGeom prst="roundRect">
              <a:avLst>
                <a:gd fmla="val 16667" name="adj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Shape 263"/>
            <p:cNvSpPr/>
            <p:nvPr/>
          </p:nvSpPr>
          <p:spPr>
            <a:xfrm>
              <a:off x="2157049" y="4085785"/>
              <a:ext cx="7162799" cy="884238"/>
            </a:xfrm>
            <a:prstGeom prst="roundRect">
              <a:avLst>
                <a:gd fmla="val 16667" name="adj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Shape 264"/>
            <p:cNvSpPr/>
            <p:nvPr/>
          </p:nvSpPr>
          <p:spPr>
            <a:xfrm>
              <a:off x="2817449" y="1429899"/>
              <a:ext cx="7010400" cy="884236"/>
            </a:xfrm>
            <a:prstGeom prst="roundRect">
              <a:avLst>
                <a:gd fmla="val 16667" name="adj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Shape 265"/>
            <p:cNvSpPr/>
            <p:nvPr/>
          </p:nvSpPr>
          <p:spPr>
            <a:xfrm>
              <a:off x="3046049" y="2542735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266" name="Shape 266"/>
            <p:cNvSpPr/>
            <p:nvPr/>
          </p:nvSpPr>
          <p:spPr>
            <a:xfrm>
              <a:off x="3046049" y="3426973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267" name="Shape 267"/>
            <p:cNvSpPr/>
            <p:nvPr/>
          </p:nvSpPr>
          <p:spPr>
            <a:xfrm>
              <a:off x="2320561" y="4303273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268" name="Shape 268"/>
            <p:cNvSpPr/>
            <p:nvPr/>
          </p:nvSpPr>
          <p:spPr>
            <a:xfrm>
              <a:off x="3592148" y="1171136"/>
              <a:ext cx="5524500" cy="4965700"/>
            </a:xfrm>
            <a:prstGeom prst="roundRect">
              <a:avLst>
                <a:gd fmla="val 2345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Shape 269"/>
            <p:cNvSpPr/>
            <p:nvPr/>
          </p:nvSpPr>
          <p:spPr>
            <a:xfrm rot="5400000">
              <a:off x="3581829" y="4448529"/>
              <a:ext cx="147638" cy="127000"/>
            </a:xfrm>
            <a:prstGeom prst="triangle">
              <a:avLst>
                <a:gd fmla="val 50000" name="adj"/>
              </a:avLst>
            </a:prstGeom>
            <a:solidFill>
              <a:srgbClr val="EF8199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Shape 270"/>
            <p:cNvSpPr/>
            <p:nvPr/>
          </p:nvSpPr>
          <p:spPr>
            <a:xfrm>
              <a:off x="4101737" y="1429899"/>
              <a:ext cx="4498975" cy="1050924"/>
            </a:xfrm>
            <a:prstGeom prst="roundRect">
              <a:avLst>
                <a:gd fmla="val 8380" name="adj"/>
              </a:avLst>
            </a:prstGeom>
            <a:solidFill>
              <a:srgbClr val="EF8199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Shape 271"/>
            <p:cNvSpPr/>
            <p:nvPr/>
          </p:nvSpPr>
          <p:spPr>
            <a:xfrm>
              <a:off x="4352562" y="1591824"/>
              <a:ext cx="708024" cy="708024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2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272" name="Shape 272"/>
            <p:cNvSpPr/>
            <p:nvPr/>
          </p:nvSpPr>
          <p:spPr>
            <a:xfrm>
              <a:off x="5205048" y="1540657"/>
              <a:ext cx="3206750" cy="830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How to be 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b="1" lang="en-US" sz="2400">
                  <a:solidFill>
                    <a:srgbClr val="FFFFFF"/>
                  </a:solidFill>
                </a:rPr>
                <a:t>n 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273" name="Shape 273"/>
            <p:cNvSpPr/>
            <p:nvPr/>
          </p:nvSpPr>
          <p:spPr>
            <a:xfrm>
              <a:off x="3046049" y="1663260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274" name="Shape 274"/>
            <p:cNvSpPr txBox="1"/>
            <p:nvPr/>
          </p:nvSpPr>
          <p:spPr>
            <a:xfrm>
              <a:off x="2814274" y="4358141"/>
              <a:ext cx="728662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How?</a:t>
              </a:r>
            </a:p>
          </p:txBody>
        </p:sp>
      </p:grpSp>
      <p:sp>
        <p:nvSpPr>
          <p:cNvPr id="275" name="Shape 275"/>
          <p:cNvSpPr/>
          <p:nvPr/>
        </p:nvSpPr>
        <p:spPr>
          <a:xfrm>
            <a:off x="3324301" y="4827010"/>
            <a:ext cx="6306155" cy="280719"/>
          </a:xfrm>
          <a:prstGeom prst="rect">
            <a:avLst/>
          </a:prstGeom>
          <a:gradFill>
            <a:gsLst>
              <a:gs pos="0">
                <a:srgbClr val="FFFFFF"/>
              </a:gs>
              <a:gs pos="38750">
                <a:srgbClr val="251A10">
                  <a:alpha val="50980"/>
                </a:srgbClr>
              </a:gs>
              <a:gs pos="50000">
                <a:srgbClr val="1F160E">
                  <a:alpha val="53725"/>
                </a:srgbClr>
              </a:gs>
              <a:gs pos="60400">
                <a:srgbClr val="2B1F13">
                  <a:alpha val="47843"/>
                </a:srgbClr>
              </a:gs>
              <a:gs pos="100000">
                <a:srgbClr val="FFFFFF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Shape 276"/>
          <p:cNvSpPr/>
          <p:nvPr/>
        </p:nvSpPr>
        <p:spPr>
          <a:xfrm>
            <a:off x="4517210" y="2434075"/>
            <a:ext cx="1371900" cy="3138600"/>
          </a:xfrm>
          <a:custGeom>
            <a:pathLst>
              <a:path extrusionOk="0" h="120000" w="120000">
                <a:moveTo>
                  <a:pt x="53969" y="0"/>
                </a:moveTo>
                <a:lnTo>
                  <a:pt x="53969" y="94006"/>
                </a:lnTo>
                <a:cubicBezTo>
                  <a:pt x="52418" y="99503"/>
                  <a:pt x="50278" y="102204"/>
                  <a:pt x="39591" y="105465"/>
                </a:cubicBezTo>
                <a:lnTo>
                  <a:pt x="0" y="120000"/>
                </a:lnTo>
                <a:lnTo>
                  <a:pt x="94435" y="119906"/>
                </a:lnTo>
                <a:lnTo>
                  <a:pt x="112042" y="105465"/>
                </a:lnTo>
                <a:cubicBezTo>
                  <a:pt x="118808" y="100900"/>
                  <a:pt x="120269" y="100248"/>
                  <a:pt x="119961" y="91211"/>
                </a:cubicBezTo>
                <a:lnTo>
                  <a:pt x="119961" y="93"/>
                </a:lnTo>
                <a:lnTo>
                  <a:pt x="53969" y="0"/>
                </a:lnTo>
                <a:close/>
              </a:path>
            </a:pathLst>
          </a:custGeom>
          <a:solidFill>
            <a:srgbClr val="E2AC74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Shape 277"/>
          <p:cNvSpPr/>
          <p:nvPr/>
        </p:nvSpPr>
        <p:spPr>
          <a:xfrm>
            <a:off x="3277975" y="2772800"/>
            <a:ext cx="1867500" cy="2799900"/>
          </a:xfrm>
          <a:custGeom>
            <a:pathLst>
              <a:path extrusionOk="0" h="120000" w="120000">
                <a:moveTo>
                  <a:pt x="66961" y="0"/>
                </a:moveTo>
                <a:lnTo>
                  <a:pt x="66961" y="92428"/>
                </a:lnTo>
                <a:cubicBezTo>
                  <a:pt x="67071" y="96684"/>
                  <a:pt x="65690" y="101488"/>
                  <a:pt x="54364" y="104960"/>
                </a:cubicBezTo>
                <a:lnTo>
                  <a:pt x="0" y="119999"/>
                </a:lnTo>
                <a:lnTo>
                  <a:pt x="78895" y="119999"/>
                </a:lnTo>
                <a:lnTo>
                  <a:pt x="106740" y="104960"/>
                </a:lnTo>
                <a:cubicBezTo>
                  <a:pt x="118287" y="98851"/>
                  <a:pt x="118895" y="97597"/>
                  <a:pt x="119999" y="88041"/>
                </a:cubicBezTo>
                <a:lnTo>
                  <a:pt x="119999" y="0"/>
                </a:lnTo>
                <a:lnTo>
                  <a:pt x="66961" y="0"/>
                </a:lnTo>
                <a:close/>
              </a:path>
            </a:pathLst>
          </a:custGeom>
          <a:solidFill>
            <a:srgbClr val="A1724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78" name="Shape 278"/>
          <p:cNvSpPr/>
          <p:nvPr/>
        </p:nvSpPr>
        <p:spPr>
          <a:xfrm flipH="1">
            <a:off x="7801149" y="2772791"/>
            <a:ext cx="1822422" cy="2793789"/>
          </a:xfrm>
          <a:custGeom>
            <a:pathLst>
              <a:path extrusionOk="0" h="120000" w="120000">
                <a:moveTo>
                  <a:pt x="66961" y="0"/>
                </a:moveTo>
                <a:lnTo>
                  <a:pt x="66961" y="92428"/>
                </a:lnTo>
                <a:cubicBezTo>
                  <a:pt x="67071" y="96684"/>
                  <a:pt x="65690" y="101488"/>
                  <a:pt x="54364" y="104960"/>
                </a:cubicBezTo>
                <a:lnTo>
                  <a:pt x="0" y="119999"/>
                </a:lnTo>
                <a:lnTo>
                  <a:pt x="78895" y="119999"/>
                </a:lnTo>
                <a:lnTo>
                  <a:pt x="106740" y="104960"/>
                </a:lnTo>
                <a:cubicBezTo>
                  <a:pt x="118287" y="98851"/>
                  <a:pt x="118895" y="97597"/>
                  <a:pt x="119999" y="88041"/>
                </a:cubicBezTo>
                <a:lnTo>
                  <a:pt x="119999" y="0"/>
                </a:lnTo>
                <a:lnTo>
                  <a:pt x="66961" y="0"/>
                </a:lnTo>
                <a:close/>
              </a:path>
            </a:pathLst>
          </a:custGeom>
          <a:solidFill>
            <a:srgbClr val="A1724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libri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79" name="Shape 279"/>
          <p:cNvSpPr/>
          <p:nvPr/>
        </p:nvSpPr>
        <p:spPr>
          <a:xfrm flipH="1">
            <a:off x="7058682" y="2434075"/>
            <a:ext cx="1371981" cy="3138596"/>
          </a:xfrm>
          <a:custGeom>
            <a:pathLst>
              <a:path extrusionOk="0" h="120000" w="120000">
                <a:moveTo>
                  <a:pt x="53969" y="0"/>
                </a:moveTo>
                <a:lnTo>
                  <a:pt x="53969" y="94006"/>
                </a:lnTo>
                <a:cubicBezTo>
                  <a:pt x="52418" y="99503"/>
                  <a:pt x="50278" y="102204"/>
                  <a:pt x="39591" y="105465"/>
                </a:cubicBezTo>
                <a:lnTo>
                  <a:pt x="0" y="120000"/>
                </a:lnTo>
                <a:lnTo>
                  <a:pt x="94435" y="119906"/>
                </a:lnTo>
                <a:lnTo>
                  <a:pt x="112042" y="105465"/>
                </a:lnTo>
                <a:cubicBezTo>
                  <a:pt x="118808" y="100900"/>
                  <a:pt x="120269" y="100248"/>
                  <a:pt x="119961" y="91211"/>
                </a:cubicBezTo>
                <a:lnTo>
                  <a:pt x="119961" y="93"/>
                </a:lnTo>
                <a:lnTo>
                  <a:pt x="53969" y="0"/>
                </a:lnTo>
                <a:close/>
              </a:path>
            </a:pathLst>
          </a:custGeom>
          <a:solidFill>
            <a:srgbClr val="E2AC74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Shape 280"/>
          <p:cNvSpPr/>
          <p:nvPr/>
        </p:nvSpPr>
        <p:spPr>
          <a:xfrm>
            <a:off x="5597164" y="2141659"/>
            <a:ext cx="1764567" cy="3433447"/>
          </a:xfrm>
          <a:custGeom>
            <a:pathLst>
              <a:path extrusionOk="0" h="120000" w="120000">
                <a:moveTo>
                  <a:pt x="19318" y="85"/>
                </a:moveTo>
                <a:lnTo>
                  <a:pt x="99325" y="0"/>
                </a:lnTo>
                <a:cubicBezTo>
                  <a:pt x="99474" y="31909"/>
                  <a:pt x="99623" y="63818"/>
                  <a:pt x="99772" y="95727"/>
                </a:cubicBezTo>
                <a:cubicBezTo>
                  <a:pt x="100000" y="102512"/>
                  <a:pt x="101818" y="103250"/>
                  <a:pt x="107272" y="108161"/>
                </a:cubicBezTo>
                <a:lnTo>
                  <a:pt x="120000" y="120000"/>
                </a:lnTo>
                <a:lnTo>
                  <a:pt x="0" y="119914"/>
                </a:lnTo>
                <a:lnTo>
                  <a:pt x="14545" y="105862"/>
                </a:lnTo>
                <a:cubicBezTo>
                  <a:pt x="18863" y="101887"/>
                  <a:pt x="19090" y="102001"/>
                  <a:pt x="19318" y="92661"/>
                </a:cubicBezTo>
                <a:lnTo>
                  <a:pt x="19318" y="85"/>
                </a:lnTo>
                <a:close/>
              </a:path>
            </a:pathLst>
          </a:custGeom>
          <a:solidFill>
            <a:srgbClr val="F5E3D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1" name="Shape 281"/>
          <p:cNvGrpSpPr/>
          <p:nvPr/>
        </p:nvGrpSpPr>
        <p:grpSpPr>
          <a:xfrm>
            <a:off x="4479534" y="3015245"/>
            <a:ext cx="502146" cy="327503"/>
            <a:chOff x="5210175" y="2278856"/>
            <a:chExt cx="235743" cy="173829"/>
          </a:xfrm>
        </p:grpSpPr>
        <p:sp>
          <p:nvSpPr>
            <p:cNvPr id="282" name="Shape 282"/>
            <p:cNvSpPr/>
            <p:nvPr/>
          </p:nvSpPr>
          <p:spPr>
            <a:xfrm>
              <a:off x="5226244" y="2278856"/>
              <a:ext cx="163127" cy="159545"/>
            </a:xfrm>
            <a:prstGeom prst="frame">
              <a:avLst>
                <a:gd fmla="val 5556" name="adj1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Shape 283"/>
            <p:cNvSpPr/>
            <p:nvPr/>
          </p:nvSpPr>
          <p:spPr>
            <a:xfrm>
              <a:off x="5210175" y="2296999"/>
              <a:ext cx="235743" cy="155687"/>
            </a:xfrm>
            <a:custGeom>
              <a:pathLst>
                <a:path extrusionOk="0" h="120000" w="120000">
                  <a:moveTo>
                    <a:pt x="33939" y="66773"/>
                  </a:moveTo>
                  <a:cubicBezTo>
                    <a:pt x="25050" y="52089"/>
                    <a:pt x="17373" y="41077"/>
                    <a:pt x="0" y="39241"/>
                  </a:cubicBezTo>
                  <a:cubicBezTo>
                    <a:pt x="17374" y="60654"/>
                    <a:pt x="33535" y="87574"/>
                    <a:pt x="41212" y="120000"/>
                  </a:cubicBezTo>
                  <a:cubicBezTo>
                    <a:pt x="55354" y="72890"/>
                    <a:pt x="71918" y="23946"/>
                    <a:pt x="120000" y="697"/>
                  </a:cubicBezTo>
                  <a:cubicBezTo>
                    <a:pt x="80404" y="-4808"/>
                    <a:pt x="52929" y="22723"/>
                    <a:pt x="33939" y="667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4" name="Shape 284"/>
          <p:cNvSpPr/>
          <p:nvPr/>
        </p:nvSpPr>
        <p:spPr>
          <a:xfrm>
            <a:off x="8103721" y="2982394"/>
            <a:ext cx="239684" cy="341151"/>
          </a:xfrm>
          <a:custGeom>
            <a:pathLst>
              <a:path extrusionOk="0" h="120000" w="120000">
                <a:moveTo>
                  <a:pt x="117130" y="28220"/>
                </a:moveTo>
                <a:lnTo>
                  <a:pt x="93547" y="43680"/>
                </a:lnTo>
                <a:cubicBezTo>
                  <a:pt x="81100" y="36809"/>
                  <a:pt x="71404" y="33619"/>
                  <a:pt x="57779" y="33619"/>
                </a:cubicBezTo>
                <a:cubicBezTo>
                  <a:pt x="37733" y="33701"/>
                  <a:pt x="38519" y="44826"/>
                  <a:pt x="57779" y="46134"/>
                </a:cubicBezTo>
                <a:cubicBezTo>
                  <a:pt x="82410" y="49570"/>
                  <a:pt x="107042" y="51779"/>
                  <a:pt x="117130" y="67239"/>
                </a:cubicBezTo>
                <a:cubicBezTo>
                  <a:pt x="128266" y="90143"/>
                  <a:pt x="105207" y="103230"/>
                  <a:pt x="78611" y="107239"/>
                </a:cubicBezTo>
                <a:cubicBezTo>
                  <a:pt x="78742" y="112065"/>
                  <a:pt x="78873" y="115173"/>
                  <a:pt x="79004" y="119999"/>
                </a:cubicBezTo>
                <a:lnTo>
                  <a:pt x="44808" y="120000"/>
                </a:lnTo>
                <a:lnTo>
                  <a:pt x="44808" y="106993"/>
                </a:lnTo>
                <a:cubicBezTo>
                  <a:pt x="25548" y="104785"/>
                  <a:pt x="9433" y="99631"/>
                  <a:pt x="0" y="89325"/>
                </a:cubicBezTo>
                <a:lnTo>
                  <a:pt x="23976" y="75582"/>
                </a:lnTo>
                <a:cubicBezTo>
                  <a:pt x="36947" y="82781"/>
                  <a:pt x="51490" y="87771"/>
                  <a:pt x="72322" y="85398"/>
                </a:cubicBezTo>
                <a:cubicBezTo>
                  <a:pt x="92105" y="81799"/>
                  <a:pt x="83982" y="72556"/>
                  <a:pt x="62102" y="70184"/>
                </a:cubicBezTo>
                <a:cubicBezTo>
                  <a:pt x="31575" y="66666"/>
                  <a:pt x="5764" y="61431"/>
                  <a:pt x="4716" y="38282"/>
                </a:cubicBezTo>
                <a:cubicBezTo>
                  <a:pt x="8254" y="25030"/>
                  <a:pt x="24369" y="14969"/>
                  <a:pt x="44808" y="13251"/>
                </a:cubicBezTo>
                <a:lnTo>
                  <a:pt x="44808" y="0"/>
                </a:lnTo>
                <a:lnTo>
                  <a:pt x="77038" y="0"/>
                </a:lnTo>
                <a:lnTo>
                  <a:pt x="77825" y="13251"/>
                </a:lnTo>
                <a:cubicBezTo>
                  <a:pt x="94726" y="15541"/>
                  <a:pt x="109269" y="21513"/>
                  <a:pt x="117130" y="28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/>
          <p:nvPr/>
        </p:nvSpPr>
        <p:spPr>
          <a:xfrm>
            <a:off x="5362882" y="2651640"/>
            <a:ext cx="358147" cy="321657"/>
          </a:xfrm>
          <a:prstGeom prst="star5">
            <a:avLst>
              <a:gd fmla="val 26056" name="adj"/>
              <a:gd fmla="val 105146" name="hf"/>
              <a:gd fmla="val 110557" name="vf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Shape 286"/>
          <p:cNvSpPr/>
          <p:nvPr/>
        </p:nvSpPr>
        <p:spPr>
          <a:xfrm>
            <a:off x="3331189" y="5586442"/>
            <a:ext cx="1188900" cy="878100"/>
          </a:xfrm>
          <a:prstGeom prst="rect">
            <a:avLst/>
          </a:prstGeom>
          <a:solidFill>
            <a:srgbClr val="A1724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Shape 287"/>
          <p:cNvSpPr/>
          <p:nvPr/>
        </p:nvSpPr>
        <p:spPr>
          <a:xfrm>
            <a:off x="4506189" y="5586441"/>
            <a:ext cx="1089600" cy="878100"/>
          </a:xfrm>
          <a:custGeom>
            <a:pathLst>
              <a:path extrusionOk="0" h="120000" w="120000">
                <a:moveTo>
                  <a:pt x="0" y="489"/>
                </a:moveTo>
                <a:lnTo>
                  <a:pt x="120000" y="0"/>
                </a:lnTo>
                <a:cubicBezTo>
                  <a:pt x="119848" y="40000"/>
                  <a:pt x="119696" y="79999"/>
                  <a:pt x="119544" y="120000"/>
                </a:cubicBezTo>
                <a:lnTo>
                  <a:pt x="0" y="120000"/>
                </a:lnTo>
                <a:lnTo>
                  <a:pt x="0" y="489"/>
                </a:lnTo>
                <a:close/>
              </a:path>
            </a:pathLst>
          </a:custGeom>
          <a:solidFill>
            <a:srgbClr val="E2AC74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Shape 288"/>
          <p:cNvSpPr/>
          <p:nvPr/>
        </p:nvSpPr>
        <p:spPr>
          <a:xfrm>
            <a:off x="5587521" y="5584003"/>
            <a:ext cx="1783851" cy="88053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cubicBezTo>
                  <a:pt x="119953" y="39999"/>
                  <a:pt x="119907" y="80000"/>
                  <a:pt x="119860" y="120000"/>
                </a:cubicBezTo>
                <a:lnTo>
                  <a:pt x="139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F5E3D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/>
          <p:nvPr/>
        </p:nvSpPr>
        <p:spPr>
          <a:xfrm>
            <a:off x="8440306" y="5586441"/>
            <a:ext cx="1190153" cy="878098"/>
          </a:xfrm>
          <a:prstGeom prst="rect">
            <a:avLst/>
          </a:prstGeom>
          <a:solidFill>
            <a:srgbClr val="A1724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Shape 290"/>
          <p:cNvSpPr/>
          <p:nvPr/>
        </p:nvSpPr>
        <p:spPr>
          <a:xfrm>
            <a:off x="7368617" y="5585901"/>
            <a:ext cx="1085462" cy="8786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19999" y="489"/>
                </a:lnTo>
                <a:lnTo>
                  <a:pt x="119999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E2AC74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Source Sans Pr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5901149" y="3121249"/>
            <a:ext cx="1124100" cy="9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Pursue seriously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and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effectively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6978024" y="3270405"/>
            <a:ext cx="989039" cy="1602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Assess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what you did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5019230" y="3265713"/>
            <a:ext cx="989039" cy="848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Manage</a:t>
            </a:r>
            <a:r>
              <a:rPr b="0" i="0" lang="en-US" sz="16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your time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4175900" y="3609900"/>
            <a:ext cx="10854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Learn the materials before the class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7729043" y="3589864"/>
            <a:ext cx="989039" cy="13510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Retry, redo and relax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5977351" y="5699383"/>
            <a:ext cx="989039" cy="345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Work</a:t>
            </a:r>
          </a:p>
        </p:txBody>
      </p:sp>
      <p:sp>
        <p:nvSpPr>
          <p:cNvPr id="297" name="Shape 297"/>
          <p:cNvSpPr txBox="1"/>
          <p:nvPr/>
        </p:nvSpPr>
        <p:spPr>
          <a:xfrm>
            <a:off x="8507807" y="5699383"/>
            <a:ext cx="989039" cy="345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Rethink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3277976" y="5699372"/>
            <a:ext cx="13719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Prepare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4552324" y="5699372"/>
            <a:ext cx="10854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Organize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347953" y="5699383"/>
            <a:ext cx="1124033" cy="345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rgbClr val="002060"/>
                </a:solidFill>
              </a:rPr>
              <a:t>Evaluate</a:t>
            </a:r>
          </a:p>
        </p:txBody>
      </p:sp>
      <p:sp>
        <p:nvSpPr>
          <p:cNvPr id="301" name="Shape 301"/>
          <p:cNvSpPr/>
          <p:nvPr/>
        </p:nvSpPr>
        <p:spPr>
          <a:xfrm>
            <a:off x="6307737" y="2450109"/>
            <a:ext cx="342370" cy="273911"/>
          </a:xfrm>
          <a:prstGeom prst="hear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302" name="Shape 302"/>
          <p:cNvGrpSpPr/>
          <p:nvPr/>
        </p:nvGrpSpPr>
        <p:grpSpPr>
          <a:xfrm>
            <a:off x="7216791" y="2656811"/>
            <a:ext cx="451247" cy="440488"/>
            <a:chOff x="4281482" y="4767262"/>
            <a:chExt cx="919164" cy="1014411"/>
          </a:xfrm>
        </p:grpSpPr>
        <p:sp>
          <p:nvSpPr>
            <p:cNvPr id="303" name="Shape 303"/>
            <p:cNvSpPr/>
            <p:nvPr/>
          </p:nvSpPr>
          <p:spPr>
            <a:xfrm>
              <a:off x="4444110" y="4922046"/>
              <a:ext cx="602359" cy="590550"/>
            </a:xfrm>
            <a:custGeom>
              <a:pathLst>
                <a:path extrusionOk="0" h="120000" w="120000">
                  <a:moveTo>
                    <a:pt x="25003" y="120000"/>
                  </a:moveTo>
                  <a:cubicBezTo>
                    <a:pt x="24845" y="115967"/>
                    <a:pt x="24687" y="111935"/>
                    <a:pt x="24529" y="107903"/>
                  </a:cubicBezTo>
                  <a:cubicBezTo>
                    <a:pt x="8400" y="103064"/>
                    <a:pt x="-6780" y="68709"/>
                    <a:pt x="3181" y="35322"/>
                  </a:cubicBezTo>
                  <a:cubicBezTo>
                    <a:pt x="15357" y="9032"/>
                    <a:pt x="35598" y="644"/>
                    <a:pt x="59633" y="0"/>
                  </a:cubicBezTo>
                  <a:cubicBezTo>
                    <a:pt x="87622" y="1612"/>
                    <a:pt x="99482" y="11935"/>
                    <a:pt x="109444" y="27096"/>
                  </a:cubicBezTo>
                  <a:cubicBezTo>
                    <a:pt x="137116" y="75967"/>
                    <a:pt x="102882" y="104112"/>
                    <a:pt x="91892" y="113225"/>
                  </a:cubicBezTo>
                  <a:lnTo>
                    <a:pt x="91892" y="119516"/>
                  </a:lnTo>
                  <a:lnTo>
                    <a:pt x="71493" y="119516"/>
                  </a:lnTo>
                  <a:lnTo>
                    <a:pt x="73390" y="101612"/>
                  </a:lnTo>
                  <a:cubicBezTo>
                    <a:pt x="87780" y="92419"/>
                    <a:pt x="96952" y="79838"/>
                    <a:pt x="98059" y="62419"/>
                  </a:cubicBezTo>
                  <a:cubicBezTo>
                    <a:pt x="96319" y="35645"/>
                    <a:pt x="76553" y="21935"/>
                    <a:pt x="60582" y="20806"/>
                  </a:cubicBezTo>
                  <a:cubicBezTo>
                    <a:pt x="34333" y="22580"/>
                    <a:pt x="23264" y="37903"/>
                    <a:pt x="21682" y="64354"/>
                  </a:cubicBezTo>
                  <a:cubicBezTo>
                    <a:pt x="22631" y="88387"/>
                    <a:pt x="34965" y="93548"/>
                    <a:pt x="43030" y="100645"/>
                  </a:cubicBezTo>
                  <a:lnTo>
                    <a:pt x="44453" y="119032"/>
                  </a:lnTo>
                  <a:lnTo>
                    <a:pt x="25003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4567237" y="5510212"/>
              <a:ext cx="346491" cy="271461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9580" y="0"/>
                  </a:lnTo>
                  <a:cubicBezTo>
                    <a:pt x="121779" y="20000"/>
                    <a:pt x="114907" y="31578"/>
                    <a:pt x="108859" y="44210"/>
                  </a:cubicBezTo>
                  <a:cubicBezTo>
                    <a:pt x="114632" y="55438"/>
                    <a:pt x="122055" y="74035"/>
                    <a:pt x="116282" y="90526"/>
                  </a:cubicBezTo>
                  <a:cubicBezTo>
                    <a:pt x="98138" y="104561"/>
                    <a:pt x="77521" y="116490"/>
                    <a:pt x="59377" y="120000"/>
                  </a:cubicBezTo>
                  <a:cubicBezTo>
                    <a:pt x="38485" y="117544"/>
                    <a:pt x="24191" y="108772"/>
                    <a:pt x="4123" y="88421"/>
                  </a:cubicBezTo>
                  <a:cubicBezTo>
                    <a:pt x="1374" y="70877"/>
                    <a:pt x="1924" y="57544"/>
                    <a:pt x="13195" y="42105"/>
                  </a:cubicBezTo>
                  <a:cubicBezTo>
                    <a:pt x="7147" y="31228"/>
                    <a:pt x="1099" y="2666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4698201" y="4767262"/>
              <a:ext cx="76199" cy="119061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 rot="6417779">
              <a:off x="5094490" y="5261142"/>
              <a:ext cx="76199" cy="11906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 flipH="1" rot="-2620869">
              <a:off x="4378729" y="4919660"/>
              <a:ext cx="76200" cy="119061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Shape 309"/>
            <p:cNvSpPr/>
            <p:nvPr/>
          </p:nvSpPr>
          <p:spPr>
            <a:xfrm flipH="1" rot="-6417779">
              <a:off x="4311439" y="5261142"/>
              <a:ext cx="76199" cy="11906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0" name="Shape 310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Shape 317"/>
          <p:cNvGrpSpPr/>
          <p:nvPr/>
        </p:nvGrpSpPr>
        <p:grpSpPr>
          <a:xfrm>
            <a:off x="1703249" y="566760"/>
            <a:ext cx="8737290" cy="5863819"/>
            <a:chOff x="2157049" y="1171136"/>
            <a:chExt cx="7670800" cy="4965700"/>
          </a:xfrm>
        </p:grpSpPr>
        <p:sp>
          <p:nvSpPr>
            <p:cNvPr id="318" name="Shape 318"/>
            <p:cNvSpPr/>
            <p:nvPr/>
          </p:nvSpPr>
          <p:spPr>
            <a:xfrm>
              <a:off x="2817449" y="2314135"/>
              <a:ext cx="7010400" cy="887412"/>
            </a:xfrm>
            <a:prstGeom prst="roundRect">
              <a:avLst>
                <a:gd fmla="val 16667" name="adj"/>
              </a:avLst>
            </a:prstGeom>
            <a:solidFill>
              <a:srgbClr val="FFA225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Shape 319"/>
            <p:cNvSpPr/>
            <p:nvPr/>
          </p:nvSpPr>
          <p:spPr>
            <a:xfrm>
              <a:off x="2817449" y="3201549"/>
              <a:ext cx="7010400" cy="884236"/>
            </a:xfrm>
            <a:prstGeom prst="roundRect">
              <a:avLst>
                <a:gd fmla="val 16667" name="adj"/>
              </a:avLst>
            </a:prstGeom>
            <a:solidFill>
              <a:srgbClr val="B265F1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2157049" y="4085785"/>
              <a:ext cx="7162799" cy="884238"/>
            </a:xfrm>
            <a:prstGeom prst="roundRect">
              <a:avLst>
                <a:gd fmla="val 16667" name="adj"/>
              </a:avLst>
            </a:prstGeom>
            <a:solidFill>
              <a:srgbClr val="EF8199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Shape 321"/>
            <p:cNvSpPr/>
            <p:nvPr/>
          </p:nvSpPr>
          <p:spPr>
            <a:xfrm>
              <a:off x="2817449" y="1429899"/>
              <a:ext cx="7010400" cy="884236"/>
            </a:xfrm>
            <a:prstGeom prst="roundRect">
              <a:avLst>
                <a:gd fmla="val 16667" name="adj"/>
              </a:avLst>
            </a:prstGeom>
            <a:solidFill>
              <a:srgbClr val="5BA5E3"/>
            </a:solidFill>
            <a:ln>
              <a:noFill/>
            </a:ln>
            <a:effectLst>
              <a:outerShdw blurRad="44450" algn="ctr" dir="5400000" dist="27939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Shape 322"/>
            <p:cNvSpPr/>
            <p:nvPr/>
          </p:nvSpPr>
          <p:spPr>
            <a:xfrm>
              <a:off x="3046049" y="2542735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  <p:sp>
          <p:nvSpPr>
            <p:cNvPr id="323" name="Shape 323"/>
            <p:cNvSpPr/>
            <p:nvPr/>
          </p:nvSpPr>
          <p:spPr>
            <a:xfrm>
              <a:off x="3046049" y="3426973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  <p:sp>
          <p:nvSpPr>
            <p:cNvPr id="324" name="Shape 324"/>
            <p:cNvSpPr/>
            <p:nvPr/>
          </p:nvSpPr>
          <p:spPr>
            <a:xfrm>
              <a:off x="2320561" y="4303273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325" name="Shape 325"/>
            <p:cNvSpPr/>
            <p:nvPr/>
          </p:nvSpPr>
          <p:spPr>
            <a:xfrm>
              <a:off x="3592148" y="1171136"/>
              <a:ext cx="5524500" cy="4965700"/>
            </a:xfrm>
            <a:prstGeom prst="roundRect">
              <a:avLst>
                <a:gd fmla="val 2345" name="adj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Shape 326"/>
            <p:cNvSpPr/>
            <p:nvPr/>
          </p:nvSpPr>
          <p:spPr>
            <a:xfrm rot="5400000">
              <a:off x="3581829" y="4448529"/>
              <a:ext cx="147638" cy="127000"/>
            </a:xfrm>
            <a:prstGeom prst="triangle">
              <a:avLst>
                <a:gd fmla="val 50000" name="adj"/>
              </a:avLst>
            </a:prstGeom>
            <a:solidFill>
              <a:srgbClr val="EF8199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Shape 327"/>
            <p:cNvSpPr/>
            <p:nvPr/>
          </p:nvSpPr>
          <p:spPr>
            <a:xfrm>
              <a:off x="4101737" y="1429899"/>
              <a:ext cx="4498975" cy="1050924"/>
            </a:xfrm>
            <a:prstGeom prst="roundRect">
              <a:avLst>
                <a:gd fmla="val 8380" name="adj"/>
              </a:avLst>
            </a:prstGeom>
            <a:solidFill>
              <a:srgbClr val="EF8199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Source Sans Pro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Shape 328"/>
            <p:cNvSpPr/>
            <p:nvPr/>
          </p:nvSpPr>
          <p:spPr>
            <a:xfrm>
              <a:off x="4352562" y="1591824"/>
              <a:ext cx="708024" cy="708024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2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</a:p>
          </p:txBody>
        </p:sp>
        <p:sp>
          <p:nvSpPr>
            <p:cNvPr id="329" name="Shape 329"/>
            <p:cNvSpPr/>
            <p:nvPr/>
          </p:nvSpPr>
          <p:spPr>
            <a:xfrm>
              <a:off x="5205048" y="1540657"/>
              <a:ext cx="3206750" cy="8309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How to be 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an </a:t>
              </a:r>
              <a:r>
                <a:rPr b="1" lang="en-US" sz="2400">
                  <a:solidFill>
                    <a:srgbClr val="FFFFFF"/>
                  </a:solidFill>
                </a:rPr>
                <a:t>active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learner</a:t>
              </a:r>
              <a:r>
                <a:rPr b="1" i="0" lang="en-US" sz="2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</a:p>
          </p:txBody>
        </p:sp>
        <p:sp>
          <p:nvSpPr>
            <p:cNvPr id="330" name="Shape 330"/>
            <p:cNvSpPr/>
            <p:nvPr/>
          </p:nvSpPr>
          <p:spPr>
            <a:xfrm>
              <a:off x="3046049" y="1663260"/>
              <a:ext cx="419099" cy="419099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331" name="Shape 331"/>
            <p:cNvSpPr txBox="1"/>
            <p:nvPr/>
          </p:nvSpPr>
          <p:spPr>
            <a:xfrm>
              <a:off x="2814274" y="4358141"/>
              <a:ext cx="728662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b="1" i="0" lang="en-US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How?</a:t>
              </a:r>
            </a:p>
          </p:txBody>
        </p:sp>
      </p:grpSp>
      <p:sp>
        <p:nvSpPr>
          <p:cNvPr id="332" name="Shape 332"/>
          <p:cNvSpPr txBox="1"/>
          <p:nvPr>
            <p:ph idx="12" type="sldNum"/>
          </p:nvPr>
        </p:nvSpPr>
        <p:spPr>
          <a:xfrm>
            <a:off x="9472735" y="6453385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  <p:pic>
        <p:nvPicPr>
          <p:cNvPr id="333" name="Shape 3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85387" y="2204227"/>
            <a:ext cx="5887347" cy="3961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rop">
  <a:themeElements>
    <a:clrScheme name="Yellow Orange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